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0" r:id="rId3"/>
    <p:sldId id="293" r:id="rId4"/>
    <p:sldId id="294" r:id="rId5"/>
    <p:sldId id="281" r:id="rId6"/>
    <p:sldId id="282" r:id="rId7"/>
    <p:sldId id="297" r:id="rId8"/>
    <p:sldId id="302" r:id="rId9"/>
    <p:sldId id="283" r:id="rId10"/>
    <p:sldId id="284" r:id="rId11"/>
    <p:sldId id="285" r:id="rId12"/>
    <p:sldId id="286" r:id="rId13"/>
    <p:sldId id="287" r:id="rId14"/>
    <p:sldId id="295" r:id="rId15"/>
    <p:sldId id="296" r:id="rId16"/>
    <p:sldId id="277" r:id="rId17"/>
    <p:sldId id="304" r:id="rId18"/>
    <p:sldId id="288" r:id="rId19"/>
    <p:sldId id="267" r:id="rId20"/>
    <p:sldId id="30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60" d="100"/>
          <a:sy n="60" d="100"/>
        </p:scale>
        <p:origin x="90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444B9-DBA0-401E-81EE-845E95B63B21}" type="datetimeFigureOut">
              <a:rPr lang="en-GB" smtClean="0"/>
              <a:pPr/>
              <a:t>27/04/2023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1640D-2887-475F-8F28-36863FAD5741}" type="slidenum">
              <a:rPr lang="en-GB" smtClean="0"/>
              <a:pPr/>
              <a:t>‹#›</a:t>
            </a:fld>
            <a:endParaRPr lang="en-GB"/>
          </a:p>
        </p:txBody>
      </p:sp>
    </p:spTree>
    <p:extLst>
      <p:ext uri="{BB962C8B-B14F-4D97-AF65-F5344CB8AC3E}">
        <p14:creationId xmlns:p14="http://schemas.microsoft.com/office/powerpoint/2010/main" val="86083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61640D-2887-475F-8F28-36863FAD5741}" type="slidenum">
              <a:rPr lang="en-GB" smtClean="0"/>
              <a:pPr/>
              <a:t>9</a:t>
            </a:fld>
            <a:endParaRPr lang="en-GB"/>
          </a:p>
        </p:txBody>
      </p:sp>
    </p:spTree>
    <p:extLst>
      <p:ext uri="{BB962C8B-B14F-4D97-AF65-F5344CB8AC3E}">
        <p14:creationId xmlns:p14="http://schemas.microsoft.com/office/powerpoint/2010/main" val="299213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values here are the difference between Mean Absolute Deviation of real age (</a:t>
            </a:r>
            <a:r>
              <a:rPr lang="en-GB" dirty="0" err="1"/>
              <a:t>MAD_realage</a:t>
            </a:r>
            <a:r>
              <a:rPr lang="en-GB" dirty="0"/>
              <a:t>) and Mean Absolute Deviation of the method under investigation (e.g. </a:t>
            </a:r>
            <a:r>
              <a:rPr lang="en-GB" dirty="0" err="1"/>
              <a:t>MAD_realage</a:t>
            </a:r>
            <a:r>
              <a:rPr lang="en-GB" dirty="0"/>
              <a:t> – </a:t>
            </a:r>
            <a:r>
              <a:rPr lang="en-GB" dirty="0" err="1"/>
              <a:t>MAD_boneage</a:t>
            </a:r>
            <a:r>
              <a:rPr lang="en-GB" dirty="0"/>
              <a:t>)</a:t>
            </a:r>
          </a:p>
        </p:txBody>
      </p:sp>
      <p:sp>
        <p:nvSpPr>
          <p:cNvPr id="4" name="Slide Number Placeholder 3"/>
          <p:cNvSpPr>
            <a:spLocks noGrp="1"/>
          </p:cNvSpPr>
          <p:nvPr>
            <p:ph type="sldNum" sz="quarter" idx="5"/>
          </p:nvPr>
        </p:nvSpPr>
        <p:spPr/>
        <p:txBody>
          <a:bodyPr/>
          <a:lstStyle/>
          <a:p>
            <a:fld id="{5361640D-2887-475F-8F28-36863FAD5741}" type="slidenum">
              <a:rPr lang="en-GB" smtClean="0"/>
              <a:pPr/>
              <a:t>10</a:t>
            </a:fld>
            <a:endParaRPr lang="en-GB"/>
          </a:p>
        </p:txBody>
      </p:sp>
    </p:spTree>
    <p:extLst>
      <p:ext uri="{BB962C8B-B14F-4D97-AF65-F5344CB8AC3E}">
        <p14:creationId xmlns:p14="http://schemas.microsoft.com/office/powerpoint/2010/main" val="332918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61640D-2887-475F-8F28-36863FAD5741}" type="slidenum">
              <a:rPr lang="en-GB" smtClean="0"/>
              <a:pPr/>
              <a:t>11</a:t>
            </a:fld>
            <a:endParaRPr lang="en-GB"/>
          </a:p>
        </p:txBody>
      </p:sp>
    </p:spTree>
    <p:extLst>
      <p:ext uri="{BB962C8B-B14F-4D97-AF65-F5344CB8AC3E}">
        <p14:creationId xmlns:p14="http://schemas.microsoft.com/office/powerpoint/2010/main" val="183158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61640D-2887-475F-8F28-36863FAD5741}" type="slidenum">
              <a:rPr lang="en-GB" smtClean="0"/>
              <a:pPr/>
              <a:t>12</a:t>
            </a:fld>
            <a:endParaRPr lang="en-GB"/>
          </a:p>
        </p:txBody>
      </p:sp>
    </p:spTree>
    <p:extLst>
      <p:ext uri="{BB962C8B-B14F-4D97-AF65-F5344CB8AC3E}">
        <p14:creationId xmlns:p14="http://schemas.microsoft.com/office/powerpoint/2010/main" val="3700145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61640D-2887-475F-8F28-36863FAD5741}" type="slidenum">
              <a:rPr lang="en-GB" smtClean="0"/>
              <a:pPr/>
              <a:t>13</a:t>
            </a:fld>
            <a:endParaRPr lang="en-GB"/>
          </a:p>
        </p:txBody>
      </p:sp>
    </p:spTree>
    <p:extLst>
      <p:ext uri="{BB962C8B-B14F-4D97-AF65-F5344CB8AC3E}">
        <p14:creationId xmlns:p14="http://schemas.microsoft.com/office/powerpoint/2010/main" val="378657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61640D-2887-475F-8F28-36863FAD5741}" type="slidenum">
              <a:rPr lang="en-GB" smtClean="0"/>
              <a:pPr/>
              <a:t>15</a:t>
            </a:fld>
            <a:endParaRPr lang="en-GB"/>
          </a:p>
        </p:txBody>
      </p:sp>
    </p:spTree>
    <p:extLst>
      <p:ext uri="{BB962C8B-B14F-4D97-AF65-F5344CB8AC3E}">
        <p14:creationId xmlns:p14="http://schemas.microsoft.com/office/powerpoint/2010/main" val="401896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61640D-2887-475F-8F28-36863FAD5741}" type="slidenum">
              <a:rPr lang="en-GB" smtClean="0"/>
              <a:pPr/>
              <a:t>18</a:t>
            </a:fld>
            <a:endParaRPr lang="en-GB"/>
          </a:p>
        </p:txBody>
      </p:sp>
    </p:spTree>
    <p:extLst>
      <p:ext uri="{BB962C8B-B14F-4D97-AF65-F5344CB8AC3E}">
        <p14:creationId xmlns:p14="http://schemas.microsoft.com/office/powerpoint/2010/main" val="173847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DB63C-4DF6-5B39-B099-4060EF940D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0ED1C-2234-ED4E-906E-256CDD4EAC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42C951-18F9-4B48-7B84-730B908183F6}"/>
              </a:ext>
            </a:extLst>
          </p:cNvPr>
          <p:cNvSpPr>
            <a:spLocks noGrp="1"/>
          </p:cNvSpPr>
          <p:nvPr>
            <p:ph type="dt" sz="half" idx="10"/>
          </p:nvPr>
        </p:nvSpPr>
        <p:spPr/>
        <p:txBody>
          <a:bodyPr/>
          <a:lstStyle/>
          <a:p>
            <a:fld id="{80496F3D-E168-4E03-9B09-BD02993FFF25}" type="datetimeFigureOut">
              <a:rPr lang="en-GB" smtClean="0"/>
              <a:pPr/>
              <a:t>27/04/2023</a:t>
            </a:fld>
            <a:endParaRPr lang="en-GB"/>
          </a:p>
        </p:txBody>
      </p:sp>
      <p:sp>
        <p:nvSpPr>
          <p:cNvPr id="5" name="Footer Placeholder 4">
            <a:extLst>
              <a:ext uri="{FF2B5EF4-FFF2-40B4-BE49-F238E27FC236}">
                <a16:creationId xmlns:a16="http://schemas.microsoft.com/office/drawing/2014/main" id="{426107F4-070E-9CB8-434E-020ABF300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DA0384-DAD5-5B81-E56C-B1525FB9499B}"/>
              </a:ext>
            </a:extLst>
          </p:cNvPr>
          <p:cNvSpPr>
            <a:spLocks noGrp="1"/>
          </p:cNvSpPr>
          <p:nvPr>
            <p:ph type="sldNum" sz="quarter" idx="12"/>
          </p:nvPr>
        </p:nvSpPr>
        <p:spPr/>
        <p:txBody>
          <a:bodyPr/>
          <a:lstStyle/>
          <a:p>
            <a:fld id="{D7F4647B-E039-40C4-9C45-27F3A7068C55}" type="slidenum">
              <a:rPr lang="en-GB" smtClean="0"/>
              <a:pPr/>
              <a:t>‹#›</a:t>
            </a:fld>
            <a:endParaRPr lang="en-GB"/>
          </a:p>
        </p:txBody>
      </p:sp>
    </p:spTree>
    <p:extLst>
      <p:ext uri="{BB962C8B-B14F-4D97-AF65-F5344CB8AC3E}">
        <p14:creationId xmlns:p14="http://schemas.microsoft.com/office/powerpoint/2010/main" val="178647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9B0F-2539-2ADB-C33C-51608BB151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7DDB5C-04CB-6858-A9B0-E4A93FB233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F319BA-E5C0-DB02-D117-BA7F797B4B75}"/>
              </a:ext>
            </a:extLst>
          </p:cNvPr>
          <p:cNvSpPr>
            <a:spLocks noGrp="1"/>
          </p:cNvSpPr>
          <p:nvPr>
            <p:ph type="dt" sz="half" idx="10"/>
          </p:nvPr>
        </p:nvSpPr>
        <p:spPr/>
        <p:txBody>
          <a:bodyPr/>
          <a:lstStyle/>
          <a:p>
            <a:fld id="{80496F3D-E168-4E03-9B09-BD02993FFF25}" type="datetimeFigureOut">
              <a:rPr lang="en-GB" smtClean="0"/>
              <a:pPr/>
              <a:t>27/04/2023</a:t>
            </a:fld>
            <a:endParaRPr lang="en-GB"/>
          </a:p>
        </p:txBody>
      </p:sp>
      <p:sp>
        <p:nvSpPr>
          <p:cNvPr id="5" name="Footer Placeholder 4">
            <a:extLst>
              <a:ext uri="{FF2B5EF4-FFF2-40B4-BE49-F238E27FC236}">
                <a16:creationId xmlns:a16="http://schemas.microsoft.com/office/drawing/2014/main" id="{845885CE-A183-0E91-163C-5234EA707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12B147-4EC2-397D-C177-8E9E1DD99592}"/>
              </a:ext>
            </a:extLst>
          </p:cNvPr>
          <p:cNvSpPr>
            <a:spLocks noGrp="1"/>
          </p:cNvSpPr>
          <p:nvPr>
            <p:ph type="sldNum" sz="quarter" idx="12"/>
          </p:nvPr>
        </p:nvSpPr>
        <p:spPr/>
        <p:txBody>
          <a:bodyPr/>
          <a:lstStyle/>
          <a:p>
            <a:fld id="{D7F4647B-E039-40C4-9C45-27F3A7068C55}" type="slidenum">
              <a:rPr lang="en-GB" smtClean="0"/>
              <a:pPr/>
              <a:t>‹#›</a:t>
            </a:fld>
            <a:endParaRPr lang="en-GB"/>
          </a:p>
        </p:txBody>
      </p:sp>
    </p:spTree>
    <p:extLst>
      <p:ext uri="{BB962C8B-B14F-4D97-AF65-F5344CB8AC3E}">
        <p14:creationId xmlns:p14="http://schemas.microsoft.com/office/powerpoint/2010/main" val="213562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E62077-B0B9-AD61-2CA7-89BC7BE8B0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FFA259-1B61-371A-BDD4-E1DE58D1E6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BDCBD3-428C-1CCA-3C31-95D6DA8C48A2}"/>
              </a:ext>
            </a:extLst>
          </p:cNvPr>
          <p:cNvSpPr>
            <a:spLocks noGrp="1"/>
          </p:cNvSpPr>
          <p:nvPr>
            <p:ph type="dt" sz="half" idx="10"/>
          </p:nvPr>
        </p:nvSpPr>
        <p:spPr/>
        <p:txBody>
          <a:bodyPr/>
          <a:lstStyle/>
          <a:p>
            <a:fld id="{80496F3D-E168-4E03-9B09-BD02993FFF25}" type="datetimeFigureOut">
              <a:rPr lang="en-GB" smtClean="0"/>
              <a:pPr/>
              <a:t>27/04/2023</a:t>
            </a:fld>
            <a:endParaRPr lang="en-GB"/>
          </a:p>
        </p:txBody>
      </p:sp>
      <p:sp>
        <p:nvSpPr>
          <p:cNvPr id="5" name="Footer Placeholder 4">
            <a:extLst>
              <a:ext uri="{FF2B5EF4-FFF2-40B4-BE49-F238E27FC236}">
                <a16:creationId xmlns:a16="http://schemas.microsoft.com/office/drawing/2014/main" id="{6CFD8835-4ABC-8169-2574-2039C52456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811403-6295-B674-9CB2-73D6EFF4E3A6}"/>
              </a:ext>
            </a:extLst>
          </p:cNvPr>
          <p:cNvSpPr>
            <a:spLocks noGrp="1"/>
          </p:cNvSpPr>
          <p:nvPr>
            <p:ph type="sldNum" sz="quarter" idx="12"/>
          </p:nvPr>
        </p:nvSpPr>
        <p:spPr/>
        <p:txBody>
          <a:bodyPr/>
          <a:lstStyle/>
          <a:p>
            <a:fld id="{D7F4647B-E039-40C4-9C45-27F3A7068C55}" type="slidenum">
              <a:rPr lang="en-GB" smtClean="0"/>
              <a:pPr/>
              <a:t>‹#›</a:t>
            </a:fld>
            <a:endParaRPr lang="en-GB"/>
          </a:p>
        </p:txBody>
      </p:sp>
    </p:spTree>
    <p:extLst>
      <p:ext uri="{BB962C8B-B14F-4D97-AF65-F5344CB8AC3E}">
        <p14:creationId xmlns:p14="http://schemas.microsoft.com/office/powerpoint/2010/main" val="337328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5E8C9-6EE7-613F-7A99-CDAF7C0859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D4A8D5-F638-B664-1C3D-87646AEDA9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C2C764-9CD7-08F7-9460-A5DF3A11D37B}"/>
              </a:ext>
            </a:extLst>
          </p:cNvPr>
          <p:cNvSpPr>
            <a:spLocks noGrp="1"/>
          </p:cNvSpPr>
          <p:nvPr>
            <p:ph type="dt" sz="half" idx="10"/>
          </p:nvPr>
        </p:nvSpPr>
        <p:spPr/>
        <p:txBody>
          <a:bodyPr/>
          <a:lstStyle/>
          <a:p>
            <a:fld id="{80496F3D-E168-4E03-9B09-BD02993FFF25}" type="datetimeFigureOut">
              <a:rPr lang="en-GB" smtClean="0"/>
              <a:pPr/>
              <a:t>27/04/2023</a:t>
            </a:fld>
            <a:endParaRPr lang="en-GB"/>
          </a:p>
        </p:txBody>
      </p:sp>
      <p:sp>
        <p:nvSpPr>
          <p:cNvPr id="5" name="Footer Placeholder 4">
            <a:extLst>
              <a:ext uri="{FF2B5EF4-FFF2-40B4-BE49-F238E27FC236}">
                <a16:creationId xmlns:a16="http://schemas.microsoft.com/office/drawing/2014/main" id="{F7134B7A-B12F-45C3-6ABD-7FF4ACA344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0DE24B-D365-9497-F7E4-CA1B3A6FCAF7}"/>
              </a:ext>
            </a:extLst>
          </p:cNvPr>
          <p:cNvSpPr>
            <a:spLocks noGrp="1"/>
          </p:cNvSpPr>
          <p:nvPr>
            <p:ph type="sldNum" sz="quarter" idx="12"/>
          </p:nvPr>
        </p:nvSpPr>
        <p:spPr/>
        <p:txBody>
          <a:bodyPr/>
          <a:lstStyle/>
          <a:p>
            <a:fld id="{D7F4647B-E039-40C4-9C45-27F3A7068C55}" type="slidenum">
              <a:rPr lang="en-GB" smtClean="0"/>
              <a:pPr/>
              <a:t>‹#›</a:t>
            </a:fld>
            <a:endParaRPr lang="en-GB"/>
          </a:p>
        </p:txBody>
      </p:sp>
    </p:spTree>
    <p:extLst>
      <p:ext uri="{BB962C8B-B14F-4D97-AF65-F5344CB8AC3E}">
        <p14:creationId xmlns:p14="http://schemas.microsoft.com/office/powerpoint/2010/main" val="129983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C0B-232C-459D-08DE-F771EF7FD7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1D064C-300A-AD95-91A6-2F9B809AA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A198AF-FDBA-0849-95F2-1FC7B02A327A}"/>
              </a:ext>
            </a:extLst>
          </p:cNvPr>
          <p:cNvSpPr>
            <a:spLocks noGrp="1"/>
          </p:cNvSpPr>
          <p:nvPr>
            <p:ph type="dt" sz="half" idx="10"/>
          </p:nvPr>
        </p:nvSpPr>
        <p:spPr/>
        <p:txBody>
          <a:bodyPr/>
          <a:lstStyle/>
          <a:p>
            <a:fld id="{80496F3D-E168-4E03-9B09-BD02993FFF25}" type="datetimeFigureOut">
              <a:rPr lang="en-GB" smtClean="0"/>
              <a:pPr/>
              <a:t>27/04/2023</a:t>
            </a:fld>
            <a:endParaRPr lang="en-GB"/>
          </a:p>
        </p:txBody>
      </p:sp>
      <p:sp>
        <p:nvSpPr>
          <p:cNvPr id="5" name="Footer Placeholder 4">
            <a:extLst>
              <a:ext uri="{FF2B5EF4-FFF2-40B4-BE49-F238E27FC236}">
                <a16:creationId xmlns:a16="http://schemas.microsoft.com/office/drawing/2014/main" id="{E24337BC-D9BF-C6B7-3D8C-2C038C666A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895CB7-2278-8312-838F-3C480D07BE62}"/>
              </a:ext>
            </a:extLst>
          </p:cNvPr>
          <p:cNvSpPr>
            <a:spLocks noGrp="1"/>
          </p:cNvSpPr>
          <p:nvPr>
            <p:ph type="sldNum" sz="quarter" idx="12"/>
          </p:nvPr>
        </p:nvSpPr>
        <p:spPr/>
        <p:txBody>
          <a:bodyPr/>
          <a:lstStyle/>
          <a:p>
            <a:fld id="{D7F4647B-E039-40C4-9C45-27F3A7068C55}" type="slidenum">
              <a:rPr lang="en-GB" smtClean="0"/>
              <a:pPr/>
              <a:t>‹#›</a:t>
            </a:fld>
            <a:endParaRPr lang="en-GB"/>
          </a:p>
        </p:txBody>
      </p:sp>
    </p:spTree>
    <p:extLst>
      <p:ext uri="{BB962C8B-B14F-4D97-AF65-F5344CB8AC3E}">
        <p14:creationId xmlns:p14="http://schemas.microsoft.com/office/powerpoint/2010/main" val="421578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BCD0-D0D5-71B6-9B8A-4C31365624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CE8A75-4367-0949-48EC-4FD0FA8F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C06288-B5C8-1351-D3C8-409FD0FCB6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84E15D-9644-363B-D066-51E198A312F5}"/>
              </a:ext>
            </a:extLst>
          </p:cNvPr>
          <p:cNvSpPr>
            <a:spLocks noGrp="1"/>
          </p:cNvSpPr>
          <p:nvPr>
            <p:ph type="dt" sz="half" idx="10"/>
          </p:nvPr>
        </p:nvSpPr>
        <p:spPr/>
        <p:txBody>
          <a:bodyPr/>
          <a:lstStyle/>
          <a:p>
            <a:fld id="{80496F3D-E168-4E03-9B09-BD02993FFF25}" type="datetimeFigureOut">
              <a:rPr lang="en-GB" smtClean="0"/>
              <a:pPr/>
              <a:t>27/04/2023</a:t>
            </a:fld>
            <a:endParaRPr lang="en-GB"/>
          </a:p>
        </p:txBody>
      </p:sp>
      <p:sp>
        <p:nvSpPr>
          <p:cNvPr id="6" name="Footer Placeholder 5">
            <a:extLst>
              <a:ext uri="{FF2B5EF4-FFF2-40B4-BE49-F238E27FC236}">
                <a16:creationId xmlns:a16="http://schemas.microsoft.com/office/drawing/2014/main" id="{560516E2-2B12-B73F-C4DD-3D8BE23A9A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BC7737-3CD0-0DB0-FCE2-918166A21BDC}"/>
              </a:ext>
            </a:extLst>
          </p:cNvPr>
          <p:cNvSpPr>
            <a:spLocks noGrp="1"/>
          </p:cNvSpPr>
          <p:nvPr>
            <p:ph type="sldNum" sz="quarter" idx="12"/>
          </p:nvPr>
        </p:nvSpPr>
        <p:spPr/>
        <p:txBody>
          <a:bodyPr/>
          <a:lstStyle/>
          <a:p>
            <a:fld id="{D7F4647B-E039-40C4-9C45-27F3A7068C55}" type="slidenum">
              <a:rPr lang="en-GB" smtClean="0"/>
              <a:pPr/>
              <a:t>‹#›</a:t>
            </a:fld>
            <a:endParaRPr lang="en-GB"/>
          </a:p>
        </p:txBody>
      </p:sp>
    </p:spTree>
    <p:extLst>
      <p:ext uri="{BB962C8B-B14F-4D97-AF65-F5344CB8AC3E}">
        <p14:creationId xmlns:p14="http://schemas.microsoft.com/office/powerpoint/2010/main" val="276211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FB30D-F86C-4A14-8D6F-EE85E37B5C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0C80C8-5F19-6CBC-2073-CA3DD07AB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D13769-8641-B403-2323-F320748A9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FC5D27-FB7B-30E8-5284-D732373F6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EEE5A8-0450-B640-0C8B-55E2936BFC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04F1EF-65FD-CD67-098C-FB6C05F3B53F}"/>
              </a:ext>
            </a:extLst>
          </p:cNvPr>
          <p:cNvSpPr>
            <a:spLocks noGrp="1"/>
          </p:cNvSpPr>
          <p:nvPr>
            <p:ph type="dt" sz="half" idx="10"/>
          </p:nvPr>
        </p:nvSpPr>
        <p:spPr/>
        <p:txBody>
          <a:bodyPr/>
          <a:lstStyle/>
          <a:p>
            <a:fld id="{80496F3D-E168-4E03-9B09-BD02993FFF25}" type="datetimeFigureOut">
              <a:rPr lang="en-GB" smtClean="0"/>
              <a:pPr/>
              <a:t>27/04/2023</a:t>
            </a:fld>
            <a:endParaRPr lang="en-GB"/>
          </a:p>
        </p:txBody>
      </p:sp>
      <p:sp>
        <p:nvSpPr>
          <p:cNvPr id="8" name="Footer Placeholder 7">
            <a:extLst>
              <a:ext uri="{FF2B5EF4-FFF2-40B4-BE49-F238E27FC236}">
                <a16:creationId xmlns:a16="http://schemas.microsoft.com/office/drawing/2014/main" id="{2153ED64-9D85-2A0F-1D1C-19345409FA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FD2882-4B2E-6BB9-473A-B0318299408D}"/>
              </a:ext>
            </a:extLst>
          </p:cNvPr>
          <p:cNvSpPr>
            <a:spLocks noGrp="1"/>
          </p:cNvSpPr>
          <p:nvPr>
            <p:ph type="sldNum" sz="quarter" idx="12"/>
          </p:nvPr>
        </p:nvSpPr>
        <p:spPr/>
        <p:txBody>
          <a:bodyPr/>
          <a:lstStyle/>
          <a:p>
            <a:fld id="{D7F4647B-E039-40C4-9C45-27F3A7068C55}" type="slidenum">
              <a:rPr lang="en-GB" smtClean="0"/>
              <a:pPr/>
              <a:t>‹#›</a:t>
            </a:fld>
            <a:endParaRPr lang="en-GB"/>
          </a:p>
        </p:txBody>
      </p:sp>
    </p:spTree>
    <p:extLst>
      <p:ext uri="{BB962C8B-B14F-4D97-AF65-F5344CB8AC3E}">
        <p14:creationId xmlns:p14="http://schemas.microsoft.com/office/powerpoint/2010/main" val="2407235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9251-C316-1656-CA42-B52202747F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D8E2DF-0E93-6FC2-A440-AFAE73DF2929}"/>
              </a:ext>
            </a:extLst>
          </p:cNvPr>
          <p:cNvSpPr>
            <a:spLocks noGrp="1"/>
          </p:cNvSpPr>
          <p:nvPr>
            <p:ph type="dt" sz="half" idx="10"/>
          </p:nvPr>
        </p:nvSpPr>
        <p:spPr/>
        <p:txBody>
          <a:bodyPr/>
          <a:lstStyle/>
          <a:p>
            <a:fld id="{80496F3D-E168-4E03-9B09-BD02993FFF25}" type="datetimeFigureOut">
              <a:rPr lang="en-GB" smtClean="0"/>
              <a:pPr/>
              <a:t>27/04/2023</a:t>
            </a:fld>
            <a:endParaRPr lang="en-GB"/>
          </a:p>
        </p:txBody>
      </p:sp>
      <p:sp>
        <p:nvSpPr>
          <p:cNvPr id="4" name="Footer Placeholder 3">
            <a:extLst>
              <a:ext uri="{FF2B5EF4-FFF2-40B4-BE49-F238E27FC236}">
                <a16:creationId xmlns:a16="http://schemas.microsoft.com/office/drawing/2014/main" id="{52B27B35-FDAA-A8C8-319D-3C9DB6CC80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E5DDBE-77E5-9703-6E84-79819A0D5E16}"/>
              </a:ext>
            </a:extLst>
          </p:cNvPr>
          <p:cNvSpPr>
            <a:spLocks noGrp="1"/>
          </p:cNvSpPr>
          <p:nvPr>
            <p:ph type="sldNum" sz="quarter" idx="12"/>
          </p:nvPr>
        </p:nvSpPr>
        <p:spPr/>
        <p:txBody>
          <a:bodyPr/>
          <a:lstStyle/>
          <a:p>
            <a:fld id="{D7F4647B-E039-40C4-9C45-27F3A7068C55}" type="slidenum">
              <a:rPr lang="en-GB" smtClean="0"/>
              <a:pPr/>
              <a:t>‹#›</a:t>
            </a:fld>
            <a:endParaRPr lang="en-GB"/>
          </a:p>
        </p:txBody>
      </p:sp>
    </p:spTree>
    <p:extLst>
      <p:ext uri="{BB962C8B-B14F-4D97-AF65-F5344CB8AC3E}">
        <p14:creationId xmlns:p14="http://schemas.microsoft.com/office/powerpoint/2010/main" val="5669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A90149-402D-C6FE-E69D-CAA23F81B5CD}"/>
              </a:ext>
            </a:extLst>
          </p:cNvPr>
          <p:cNvSpPr>
            <a:spLocks noGrp="1"/>
          </p:cNvSpPr>
          <p:nvPr>
            <p:ph type="dt" sz="half" idx="10"/>
          </p:nvPr>
        </p:nvSpPr>
        <p:spPr/>
        <p:txBody>
          <a:bodyPr/>
          <a:lstStyle/>
          <a:p>
            <a:fld id="{80496F3D-E168-4E03-9B09-BD02993FFF25}" type="datetimeFigureOut">
              <a:rPr lang="en-GB" smtClean="0"/>
              <a:pPr/>
              <a:t>27/04/2023</a:t>
            </a:fld>
            <a:endParaRPr lang="en-GB"/>
          </a:p>
        </p:txBody>
      </p:sp>
      <p:sp>
        <p:nvSpPr>
          <p:cNvPr id="3" name="Footer Placeholder 2">
            <a:extLst>
              <a:ext uri="{FF2B5EF4-FFF2-40B4-BE49-F238E27FC236}">
                <a16:creationId xmlns:a16="http://schemas.microsoft.com/office/drawing/2014/main" id="{A9AF3CE9-3D9E-FA66-B01B-A7653403D0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8E9267-6F4C-2642-6C8F-229A44609B54}"/>
              </a:ext>
            </a:extLst>
          </p:cNvPr>
          <p:cNvSpPr>
            <a:spLocks noGrp="1"/>
          </p:cNvSpPr>
          <p:nvPr>
            <p:ph type="sldNum" sz="quarter" idx="12"/>
          </p:nvPr>
        </p:nvSpPr>
        <p:spPr/>
        <p:txBody>
          <a:bodyPr/>
          <a:lstStyle/>
          <a:p>
            <a:fld id="{D7F4647B-E039-40C4-9C45-27F3A7068C55}" type="slidenum">
              <a:rPr lang="en-GB" smtClean="0"/>
              <a:pPr/>
              <a:t>‹#›</a:t>
            </a:fld>
            <a:endParaRPr lang="en-GB"/>
          </a:p>
        </p:txBody>
      </p:sp>
    </p:spTree>
    <p:extLst>
      <p:ext uri="{BB962C8B-B14F-4D97-AF65-F5344CB8AC3E}">
        <p14:creationId xmlns:p14="http://schemas.microsoft.com/office/powerpoint/2010/main" val="399361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A3F28-226F-44C3-FE74-C15E51F296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9601EF-F71A-E26C-A875-4BDD594CE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5E86B3-0C45-E138-2B9A-95F53B6F3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2C0BAD-DCE2-BC57-0F7A-1AF96DBF81B4}"/>
              </a:ext>
            </a:extLst>
          </p:cNvPr>
          <p:cNvSpPr>
            <a:spLocks noGrp="1"/>
          </p:cNvSpPr>
          <p:nvPr>
            <p:ph type="dt" sz="half" idx="10"/>
          </p:nvPr>
        </p:nvSpPr>
        <p:spPr/>
        <p:txBody>
          <a:bodyPr/>
          <a:lstStyle/>
          <a:p>
            <a:fld id="{80496F3D-E168-4E03-9B09-BD02993FFF25}" type="datetimeFigureOut">
              <a:rPr lang="en-GB" smtClean="0"/>
              <a:pPr/>
              <a:t>27/04/2023</a:t>
            </a:fld>
            <a:endParaRPr lang="en-GB"/>
          </a:p>
        </p:txBody>
      </p:sp>
      <p:sp>
        <p:nvSpPr>
          <p:cNvPr id="6" name="Footer Placeholder 5">
            <a:extLst>
              <a:ext uri="{FF2B5EF4-FFF2-40B4-BE49-F238E27FC236}">
                <a16:creationId xmlns:a16="http://schemas.microsoft.com/office/drawing/2014/main" id="{06754BE0-E3D1-A550-F9FC-C1FB06D64E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E18DAC-948B-7264-9725-409241C29373}"/>
              </a:ext>
            </a:extLst>
          </p:cNvPr>
          <p:cNvSpPr>
            <a:spLocks noGrp="1"/>
          </p:cNvSpPr>
          <p:nvPr>
            <p:ph type="sldNum" sz="quarter" idx="12"/>
          </p:nvPr>
        </p:nvSpPr>
        <p:spPr/>
        <p:txBody>
          <a:bodyPr/>
          <a:lstStyle/>
          <a:p>
            <a:fld id="{D7F4647B-E039-40C4-9C45-27F3A7068C55}" type="slidenum">
              <a:rPr lang="en-GB" smtClean="0"/>
              <a:pPr/>
              <a:t>‹#›</a:t>
            </a:fld>
            <a:endParaRPr lang="en-GB"/>
          </a:p>
        </p:txBody>
      </p:sp>
    </p:spTree>
    <p:extLst>
      <p:ext uri="{BB962C8B-B14F-4D97-AF65-F5344CB8AC3E}">
        <p14:creationId xmlns:p14="http://schemas.microsoft.com/office/powerpoint/2010/main" val="349514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CAB0-1F1E-1740-53B0-10487A0AE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F240D23-5735-B4FD-8CE5-9962C8608A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97500A-EB16-4796-D45E-47AC66D5A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9DCCEB-41E2-992D-E8DA-9B50D6CB4B80}"/>
              </a:ext>
            </a:extLst>
          </p:cNvPr>
          <p:cNvSpPr>
            <a:spLocks noGrp="1"/>
          </p:cNvSpPr>
          <p:nvPr>
            <p:ph type="dt" sz="half" idx="10"/>
          </p:nvPr>
        </p:nvSpPr>
        <p:spPr/>
        <p:txBody>
          <a:bodyPr/>
          <a:lstStyle/>
          <a:p>
            <a:fld id="{80496F3D-E168-4E03-9B09-BD02993FFF25}" type="datetimeFigureOut">
              <a:rPr lang="en-GB" smtClean="0"/>
              <a:pPr/>
              <a:t>27/04/2023</a:t>
            </a:fld>
            <a:endParaRPr lang="en-GB"/>
          </a:p>
        </p:txBody>
      </p:sp>
      <p:sp>
        <p:nvSpPr>
          <p:cNvPr id="6" name="Footer Placeholder 5">
            <a:extLst>
              <a:ext uri="{FF2B5EF4-FFF2-40B4-BE49-F238E27FC236}">
                <a16:creationId xmlns:a16="http://schemas.microsoft.com/office/drawing/2014/main" id="{EE927296-2112-01D1-BFA1-BC3BDBEB4E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4816B7-3652-CF7A-52A3-12BAEBC99D1D}"/>
              </a:ext>
            </a:extLst>
          </p:cNvPr>
          <p:cNvSpPr>
            <a:spLocks noGrp="1"/>
          </p:cNvSpPr>
          <p:nvPr>
            <p:ph type="sldNum" sz="quarter" idx="12"/>
          </p:nvPr>
        </p:nvSpPr>
        <p:spPr/>
        <p:txBody>
          <a:bodyPr/>
          <a:lstStyle/>
          <a:p>
            <a:fld id="{D7F4647B-E039-40C4-9C45-27F3A7068C55}" type="slidenum">
              <a:rPr lang="en-GB" smtClean="0"/>
              <a:pPr/>
              <a:t>‹#›</a:t>
            </a:fld>
            <a:endParaRPr lang="en-GB"/>
          </a:p>
        </p:txBody>
      </p:sp>
    </p:spTree>
    <p:extLst>
      <p:ext uri="{BB962C8B-B14F-4D97-AF65-F5344CB8AC3E}">
        <p14:creationId xmlns:p14="http://schemas.microsoft.com/office/powerpoint/2010/main" val="404594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1AF3F-0F04-ABA9-9DBE-8B3B6B980B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CC28FD-D53B-0011-E755-B05BBBE3D0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2C9B6-F5C3-838C-CA01-577AB382FB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96F3D-E168-4E03-9B09-BD02993FFF25}" type="datetimeFigureOut">
              <a:rPr lang="en-GB" smtClean="0"/>
              <a:pPr/>
              <a:t>27/04/2023</a:t>
            </a:fld>
            <a:endParaRPr lang="en-GB"/>
          </a:p>
        </p:txBody>
      </p:sp>
      <p:sp>
        <p:nvSpPr>
          <p:cNvPr id="5" name="Footer Placeholder 4">
            <a:extLst>
              <a:ext uri="{FF2B5EF4-FFF2-40B4-BE49-F238E27FC236}">
                <a16:creationId xmlns:a16="http://schemas.microsoft.com/office/drawing/2014/main" id="{3530BF06-69E3-9460-F02C-2F898249B9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513BCB8-35F3-3E6F-602F-BBD59D0B42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4647B-E039-40C4-9C45-27F3A7068C55}" type="slidenum">
              <a:rPr lang="en-GB" smtClean="0"/>
              <a:pPr/>
              <a:t>‹#›</a:t>
            </a:fld>
            <a:endParaRPr lang="en-GB"/>
          </a:p>
        </p:txBody>
      </p:sp>
    </p:spTree>
    <p:extLst>
      <p:ext uri="{BB962C8B-B14F-4D97-AF65-F5344CB8AC3E}">
        <p14:creationId xmlns:p14="http://schemas.microsoft.com/office/powerpoint/2010/main" val="2387786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pubmed.ncbi.nlm.nih.gov/23085608" TargetMode="External"/><Relationship Id="rId3" Type="http://schemas.openxmlformats.org/officeDocument/2006/relationships/hyperlink" Target="https://radiopaedia.org/articles/bone-age-radiograph?lang=gb" TargetMode="External"/><Relationship Id="rId7" Type="http://schemas.openxmlformats.org/officeDocument/2006/relationships/hyperlink" Target="https://scholar.google.com/scholar_lookup?journal=Pediatrics&amp;title=Examination+of+US+puberty-timing+data+from+1940+to+1994for+secular+trends:+panel+findings&amp;volume=121&amp;publication_year=2008&amp;pages=S172-91&amp;pmid=18245511&amp;doi=10.1542/peds.2007-1813D&amp;" TargetMode="External"/><Relationship Id="rId2" Type="http://schemas.openxmlformats.org/officeDocument/2006/relationships/hyperlink" Target="https://kidshealth.org/en/parents/xray-bone-age.html" TargetMode="External"/><Relationship Id="rId1" Type="http://schemas.openxmlformats.org/officeDocument/2006/relationships/slideLayout" Target="../slideLayouts/slideLayout2.xml"/><Relationship Id="rId6" Type="http://schemas.openxmlformats.org/officeDocument/2006/relationships/hyperlink" Target="https://doi.org/10.1542/peds.2007-1813D" TargetMode="External"/><Relationship Id="rId11" Type="http://schemas.openxmlformats.org/officeDocument/2006/relationships/hyperlink" Target="https://scholar.google.com/scholar?q=Tanner+JM+Healy+M+Goldstein+H+Cameron+N++Assessment+of+skeletal+maturity+and+prediction+of+adult+height+(TW3method).+3rd+ed.+London:+WB+Saunders,+Harcourt+PublishersLtd;+2001+.+" TargetMode="External"/><Relationship Id="rId5" Type="http://schemas.openxmlformats.org/officeDocument/2006/relationships/hyperlink" Target="https://pubmed.ncbi.nlm.nih.gov/18245511" TargetMode="External"/><Relationship Id="rId10" Type="http://schemas.openxmlformats.org/officeDocument/2006/relationships/hyperlink" Target="https://scholar.google.com/scholar_lookup?journal=Pediatrics&amp;title=Secondary+sexual+characteristics+in+boys:+data+from+thePediatric+Research+in+Office+Settings+Network&amp;volume=130&amp;publication_year=2012&amp;pages=e1058-68&amp;pmid=23085608&amp;doi=10.1542/peds.2011-3291&amp;" TargetMode="External"/><Relationship Id="rId4" Type="http://schemas.openxmlformats.org/officeDocument/2006/relationships/hyperlink" Target="https://bonexpert.com/what-is-bone-age/" TargetMode="External"/><Relationship Id="rId9" Type="http://schemas.openxmlformats.org/officeDocument/2006/relationships/hyperlink" Target="https://doi.org/10.1542/peds.2011-329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ehreen.malik@nhslothian.scot.nhs.uk" TargetMode="External"/><Relationship Id="rId2" Type="http://schemas.openxmlformats.org/officeDocument/2006/relationships/hyperlink" Target="mailto:michael.jackson@nhslothian.scot.nhs.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bot operating a machine">
            <a:extLst>
              <a:ext uri="{FF2B5EF4-FFF2-40B4-BE49-F238E27FC236}">
                <a16:creationId xmlns:a16="http://schemas.microsoft.com/office/drawing/2014/main" id="{AC64722C-8E34-FE81-8B54-11A46E2A5C02}"/>
              </a:ext>
            </a:extLst>
          </p:cNvPr>
          <p:cNvPicPr>
            <a:picLocks noChangeAspect="1"/>
          </p:cNvPicPr>
          <p:nvPr/>
        </p:nvPicPr>
        <p:blipFill rotWithShape="1">
          <a:blip r:embed="rId2" cstate="print"/>
          <a:srcRect r="11809" b="9092"/>
          <a:stretch/>
        </p:blipFill>
        <p:spPr>
          <a:xfrm>
            <a:off x="7572587" y="318347"/>
            <a:ext cx="4446346" cy="3584785"/>
          </a:xfrm>
          <a:prstGeom prst="rect">
            <a:avLst/>
          </a:prstGeom>
        </p:spPr>
      </p:pic>
      <p:pic>
        <p:nvPicPr>
          <p:cNvPr id="6" name="Picture 5" descr="Logo&#10;&#10;Description automatically generated">
            <a:extLst>
              <a:ext uri="{FF2B5EF4-FFF2-40B4-BE49-F238E27FC236}">
                <a16:creationId xmlns:a16="http://schemas.microsoft.com/office/drawing/2014/main" id="{4E811EFA-CD5B-409E-898C-56740EFF4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4171" y="4280899"/>
            <a:ext cx="2353523" cy="2353523"/>
          </a:xfrm>
          <a:prstGeom prst="rect">
            <a:avLst/>
          </a:prstGeom>
        </p:spPr>
      </p:pic>
      <p:sp>
        <p:nvSpPr>
          <p:cNvPr id="2" name="Title 1">
            <a:extLst>
              <a:ext uri="{FF2B5EF4-FFF2-40B4-BE49-F238E27FC236}">
                <a16:creationId xmlns:a16="http://schemas.microsoft.com/office/drawing/2014/main" id="{59AEC9A2-A588-6AD4-DA72-647019FBA133}"/>
              </a:ext>
            </a:extLst>
          </p:cNvPr>
          <p:cNvSpPr>
            <a:spLocks noGrp="1"/>
          </p:cNvSpPr>
          <p:nvPr>
            <p:ph type="ctrTitle"/>
          </p:nvPr>
        </p:nvSpPr>
        <p:spPr>
          <a:xfrm>
            <a:off x="173067" y="756662"/>
            <a:ext cx="6972799" cy="2389125"/>
          </a:xfrm>
        </p:spPr>
        <p:txBody>
          <a:bodyPr>
            <a:normAutofit/>
          </a:bodyPr>
          <a:lstStyle/>
          <a:p>
            <a:pPr algn="l">
              <a:spcBef>
                <a:spcPts val="2000"/>
              </a:spcBef>
              <a:spcAft>
                <a:spcPts val="1000"/>
              </a:spcAft>
            </a:pPr>
            <a:r>
              <a:rPr lang="en-US" sz="4000" b="1" dirty="0">
                <a:effectLst>
                  <a:outerShdw blurRad="38100" dist="38100" dir="2700000" algn="tl">
                    <a:srgbClr val="000000">
                      <a:alpha val="43137"/>
                    </a:srgbClr>
                  </a:outerShdw>
                </a:effectLst>
                <a:latin typeface="Cambria" panose="02040503050406030204" pitchFamily="18" charset="0"/>
              </a:rPr>
              <a:t>Assessment of the accuracy of </a:t>
            </a:r>
            <a:r>
              <a:rPr lang="en-US" sz="4000" b="1" i="0" dirty="0">
                <a:effectLst>
                  <a:outerShdw blurRad="38100" dist="38100" dir="2700000" algn="tl">
                    <a:srgbClr val="000000">
                      <a:alpha val="43137"/>
                    </a:srgbClr>
                  </a:outerShdw>
                </a:effectLst>
                <a:latin typeface="Cambria" panose="02040503050406030204" pitchFamily="18" charset="0"/>
              </a:rPr>
              <a:t>bone age estimates by artificial intelligence in </a:t>
            </a:r>
            <a:r>
              <a:rPr lang="en-US" sz="4000" b="1" i="0" dirty="0" err="1">
                <a:effectLst>
                  <a:outerShdw blurRad="38100" dist="38100" dir="2700000" algn="tl">
                    <a:srgbClr val="000000">
                      <a:alpha val="43137"/>
                    </a:srgbClr>
                  </a:outerShdw>
                </a:effectLst>
                <a:latin typeface="Cambria" panose="02040503050406030204" pitchFamily="18" charset="0"/>
              </a:rPr>
              <a:t>paediatric</a:t>
            </a:r>
            <a:r>
              <a:rPr lang="en-US" sz="4000" b="1" i="0" dirty="0">
                <a:effectLst>
                  <a:outerShdw blurRad="38100" dist="38100" dir="2700000" algn="tl">
                    <a:srgbClr val="000000">
                      <a:alpha val="43137"/>
                    </a:srgbClr>
                  </a:outerShdw>
                </a:effectLst>
                <a:latin typeface="Cambria" panose="02040503050406030204" pitchFamily="18" charset="0"/>
              </a:rPr>
              <a:t> patients</a:t>
            </a:r>
          </a:p>
        </p:txBody>
      </p:sp>
      <p:sp>
        <p:nvSpPr>
          <p:cNvPr id="3" name="Subtitle 2">
            <a:extLst>
              <a:ext uri="{FF2B5EF4-FFF2-40B4-BE49-F238E27FC236}">
                <a16:creationId xmlns:a16="http://schemas.microsoft.com/office/drawing/2014/main" id="{6419451D-D259-4BEC-3EA1-AD04430346FA}"/>
              </a:ext>
            </a:extLst>
          </p:cNvPr>
          <p:cNvSpPr>
            <a:spLocks noGrp="1"/>
          </p:cNvSpPr>
          <p:nvPr>
            <p:ph type="subTitle" idx="1"/>
          </p:nvPr>
        </p:nvSpPr>
        <p:spPr>
          <a:xfrm>
            <a:off x="285835" y="4421130"/>
            <a:ext cx="6151654" cy="1680208"/>
          </a:xfrm>
        </p:spPr>
        <p:txBody>
          <a:bodyPr>
            <a:normAutofit fontScale="92500" lnSpcReduction="10000"/>
          </a:bodyPr>
          <a:lstStyle/>
          <a:p>
            <a:pPr algn="l"/>
            <a:r>
              <a:rPr lang="en-GB" sz="1500" b="1" dirty="0"/>
              <a:t>Audit team</a:t>
            </a:r>
          </a:p>
          <a:p>
            <a:pPr algn="l"/>
            <a:r>
              <a:rPr lang="en-GB" sz="1500" dirty="0"/>
              <a:t>Mehreen Malik (Clinical Fellow – Royal Infirmary of Edinburgh)</a:t>
            </a:r>
          </a:p>
          <a:p>
            <a:pPr algn="l"/>
            <a:r>
              <a:rPr lang="en-GB" sz="1500" dirty="0"/>
              <a:t>Taimoor </a:t>
            </a:r>
            <a:r>
              <a:rPr lang="en-GB" sz="1500" dirty="0" err="1"/>
              <a:t>Hasan</a:t>
            </a:r>
            <a:r>
              <a:rPr lang="en-GB" sz="1500" dirty="0"/>
              <a:t>  ( Senior Scientist – UKHSA)</a:t>
            </a:r>
          </a:p>
          <a:p>
            <a:pPr algn="l"/>
            <a:r>
              <a:rPr lang="en-GB" sz="1500" dirty="0"/>
              <a:t>Batool Fatima </a:t>
            </a:r>
          </a:p>
          <a:p>
            <a:pPr algn="l"/>
            <a:r>
              <a:rPr lang="en-GB" sz="1500" dirty="0"/>
              <a:t>Dr. Michael Jackson (Consultant Radiologist – Royal hospital for </a:t>
            </a:r>
            <a:r>
              <a:rPr lang="en-GB" sz="1500"/>
              <a:t>Children &amp; </a:t>
            </a:r>
            <a:r>
              <a:rPr lang="en-GB" sz="1500" dirty="0"/>
              <a:t>Young </a:t>
            </a:r>
            <a:r>
              <a:rPr lang="en-GB" sz="1500"/>
              <a:t>People Edinburgh)</a:t>
            </a:r>
            <a:endParaRPr lang="en-GB" sz="1500" dirty="0"/>
          </a:p>
        </p:txBody>
      </p:sp>
    </p:spTree>
    <p:extLst>
      <p:ext uri="{BB962C8B-B14F-4D97-AF65-F5344CB8AC3E}">
        <p14:creationId xmlns:p14="http://schemas.microsoft.com/office/powerpoint/2010/main" val="90682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D9D4E-DFE8-A262-6A9D-1F4B142DB9BD}"/>
              </a:ext>
            </a:extLst>
          </p:cNvPr>
          <p:cNvSpPr>
            <a:spLocks noGrp="1"/>
          </p:cNvSpPr>
          <p:nvPr>
            <p:ph type="title"/>
          </p:nvPr>
        </p:nvSpPr>
        <p:spPr>
          <a:xfrm>
            <a:off x="838200" y="365125"/>
            <a:ext cx="10515600" cy="1325563"/>
          </a:xfrm>
        </p:spPr>
        <p:txBody>
          <a:bodyPr>
            <a:normAutofit/>
          </a:bodyPr>
          <a:lstStyle/>
          <a:p>
            <a:r>
              <a:rPr lang="en-GB" sz="5400" b="1" dirty="0"/>
              <a:t>Results (cont.)</a:t>
            </a: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85EE867-87EE-4321-B0C9-901583C5527A}"/>
              </a:ext>
            </a:extLst>
          </p:cNvPr>
          <p:cNvSpPr>
            <a:spLocks noGrp="1"/>
          </p:cNvSpPr>
          <p:nvPr>
            <p:ph idx="1"/>
          </p:nvPr>
        </p:nvSpPr>
        <p:spPr>
          <a:xfrm>
            <a:off x="669036" y="2055813"/>
            <a:ext cx="10924250" cy="4437062"/>
          </a:xfrm>
        </p:spPr>
        <p:txBody>
          <a:bodyPr>
            <a:noAutofit/>
          </a:bodyPr>
          <a:lstStyle/>
          <a:p>
            <a:pPr marL="0" indent="0" algn="just">
              <a:lnSpc>
                <a:spcPct val="150000"/>
              </a:lnSpc>
              <a:spcAft>
                <a:spcPts val="8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Mean absolute deviation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GP method</a:t>
            </a:r>
            <a:r>
              <a:rPr lang="en-GB" sz="2000" b="1" dirty="0">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a:t>
            </a:r>
            <a:r>
              <a:rPr lang="en-GB" sz="20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cs typeface="Times New Roman" panose="02020603050405020304" pitchFamily="18" charset="0"/>
              </a:rPr>
              <a:t>(-)0.21 </a:t>
            </a:r>
          </a:p>
          <a:p>
            <a:pPr lvl="1" algn="just">
              <a:lnSpc>
                <a:spcPct val="15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Negative value here indicates that GP method bone age assessment overestimates the age on average</a:t>
            </a:r>
          </a:p>
          <a:p>
            <a:pPr algn="just">
              <a:lnSpc>
                <a:spcPct val="150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TW2</a:t>
            </a:r>
            <a:r>
              <a:rPr lang="en-GB" sz="2000" dirty="0">
                <a:effectLst/>
                <a:latin typeface="Calibri" panose="020F0502020204030204" pitchFamily="34" charset="0"/>
                <a:ea typeface="Calibri" panose="020F0502020204030204" pitchFamily="34" charset="0"/>
                <a:cs typeface="Times New Roman" panose="02020603050405020304" pitchFamily="18" charset="0"/>
              </a:rPr>
              <a:t> =  (-)0.51 </a:t>
            </a:r>
          </a:p>
          <a:p>
            <a:pPr lvl="1" algn="just">
              <a:lnSpc>
                <a:spcPct val="15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Negative value here indicates that TW2 overestimates the age on average</a:t>
            </a:r>
          </a:p>
          <a:p>
            <a:pPr algn="just">
              <a:lnSpc>
                <a:spcPct val="150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TW3</a:t>
            </a:r>
            <a:r>
              <a:rPr lang="en-GB" sz="2000" b="1" dirty="0">
                <a:latin typeface="Calibri" panose="020F0502020204030204" pitchFamily="34" charset="0"/>
                <a:ea typeface="Calibri" panose="020F0502020204030204" pitchFamily="34" charset="0"/>
                <a:cs typeface="Times New Roman" panose="02020603050405020304" pitchFamily="18" charset="0"/>
              </a:rPr>
              <a:t> = </a:t>
            </a:r>
            <a:r>
              <a:rPr lang="en-GB" sz="2000" dirty="0">
                <a:effectLst/>
                <a:latin typeface="Calibri" panose="020F0502020204030204" pitchFamily="34" charset="0"/>
                <a:ea typeface="Calibri" panose="020F0502020204030204" pitchFamily="34" charset="0"/>
                <a:cs typeface="Times New Roman" panose="02020603050405020304" pitchFamily="18" charset="0"/>
              </a:rPr>
              <a:t> (-) 0.007 </a:t>
            </a:r>
          </a:p>
          <a:p>
            <a:pPr lvl="1" algn="just">
              <a:lnSpc>
                <a:spcPct val="15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 </a:t>
            </a:r>
            <a:r>
              <a:rPr lang="en-GB" sz="1600" dirty="0">
                <a:latin typeface="Calibri" panose="020F0502020204030204" pitchFamily="34" charset="0"/>
                <a:ea typeface="Calibri" panose="020F0502020204030204" pitchFamily="34" charset="0"/>
                <a:cs typeface="Times New Roman" panose="02020603050405020304" pitchFamily="18" charset="0"/>
              </a:rPr>
              <a:t>negative</a:t>
            </a:r>
            <a:r>
              <a:rPr lang="en-GB" sz="1600" dirty="0">
                <a:effectLst/>
                <a:latin typeface="Calibri" panose="020F0502020204030204" pitchFamily="34" charset="0"/>
                <a:ea typeface="Calibri" panose="020F0502020204030204" pitchFamily="34" charset="0"/>
                <a:cs typeface="Times New Roman" panose="02020603050405020304" pitchFamily="18" charset="0"/>
              </a:rPr>
              <a:t> value TW3 on average overestimate the age when compared to real age</a:t>
            </a:r>
          </a:p>
          <a:p>
            <a:endParaRPr lang="en-GB" dirty="0"/>
          </a:p>
        </p:txBody>
      </p:sp>
    </p:spTree>
    <p:extLst>
      <p:ext uri="{BB962C8B-B14F-4D97-AF65-F5344CB8AC3E}">
        <p14:creationId xmlns:p14="http://schemas.microsoft.com/office/powerpoint/2010/main" val="4288522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D9D4E-DFE8-A262-6A9D-1F4B142DB9BD}"/>
              </a:ext>
            </a:extLst>
          </p:cNvPr>
          <p:cNvSpPr>
            <a:spLocks noGrp="1"/>
          </p:cNvSpPr>
          <p:nvPr>
            <p:ph type="title"/>
          </p:nvPr>
        </p:nvSpPr>
        <p:spPr>
          <a:xfrm>
            <a:off x="838200" y="365125"/>
            <a:ext cx="10515600" cy="1325563"/>
          </a:xfrm>
        </p:spPr>
        <p:txBody>
          <a:bodyPr>
            <a:normAutofit/>
          </a:bodyPr>
          <a:lstStyle/>
          <a:p>
            <a:r>
              <a:rPr lang="en-GB" sz="5400" b="1" dirty="0"/>
              <a:t>Results (cont.)</a:t>
            </a: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85EE867-87EE-4321-B0C9-901583C5527A}"/>
              </a:ext>
            </a:extLst>
          </p:cNvPr>
          <p:cNvSpPr>
            <a:spLocks noGrp="1"/>
          </p:cNvSpPr>
          <p:nvPr>
            <p:ph idx="1"/>
          </p:nvPr>
        </p:nvSpPr>
        <p:spPr>
          <a:xfrm>
            <a:off x="1165425" y="2055813"/>
            <a:ext cx="10924250" cy="3431893"/>
          </a:xfrm>
        </p:spPr>
        <p:txBody>
          <a:bodyPr>
            <a:noAutofit/>
          </a:bodyPr>
          <a:lstStyle/>
          <a:p>
            <a:pPr marL="0" indent="0">
              <a:spcAft>
                <a:spcPts val="600"/>
              </a:spcAft>
              <a:buNone/>
            </a:pPr>
            <a:r>
              <a:rPr lang="en-US" sz="2400" b="1" i="1" dirty="0"/>
              <a:t>t</a:t>
            </a:r>
            <a:r>
              <a:rPr lang="en-US" sz="2400" b="1" dirty="0"/>
              <a:t> tests for mean differences</a:t>
            </a:r>
          </a:p>
          <a:p>
            <a:pPr>
              <a:spcAft>
                <a:spcPts val="600"/>
              </a:spcAft>
            </a:pPr>
            <a:r>
              <a:rPr lang="en-US" sz="2000" dirty="0"/>
              <a:t>GP method Bone age assessment</a:t>
            </a:r>
          </a:p>
          <a:p>
            <a:pPr lvl="1">
              <a:spcAft>
                <a:spcPts val="600"/>
              </a:spcAft>
            </a:pPr>
            <a:r>
              <a:rPr lang="en-US" sz="1600" dirty="0"/>
              <a:t> </a:t>
            </a:r>
            <a:r>
              <a:rPr lang="en-US" sz="1800" dirty="0"/>
              <a:t>Mean difference -0.31 (p &gt; 0.05)</a:t>
            </a:r>
          </a:p>
          <a:p>
            <a:pPr>
              <a:spcAft>
                <a:spcPts val="600"/>
              </a:spcAft>
            </a:pPr>
            <a:r>
              <a:rPr lang="en-US" sz="2000" dirty="0"/>
              <a:t>TW2 assessment</a:t>
            </a:r>
          </a:p>
          <a:p>
            <a:pPr lvl="1">
              <a:spcAft>
                <a:spcPts val="600"/>
              </a:spcAft>
            </a:pPr>
            <a:r>
              <a:rPr lang="en-US" sz="1600" dirty="0"/>
              <a:t> </a:t>
            </a:r>
            <a:r>
              <a:rPr lang="en-US" sz="1800" dirty="0"/>
              <a:t>Mean difference -0.65 (p &gt; 0.05)</a:t>
            </a:r>
          </a:p>
          <a:p>
            <a:pPr>
              <a:spcAft>
                <a:spcPts val="600"/>
              </a:spcAft>
            </a:pPr>
            <a:r>
              <a:rPr lang="en-US" sz="2000" dirty="0"/>
              <a:t>TW3 assessment</a:t>
            </a:r>
          </a:p>
          <a:p>
            <a:pPr lvl="1">
              <a:spcAft>
                <a:spcPts val="600"/>
              </a:spcAft>
            </a:pPr>
            <a:r>
              <a:rPr lang="en-US" sz="1800" dirty="0"/>
              <a:t>mean difference 0.10 (p &gt; 0.05)</a:t>
            </a:r>
          </a:p>
          <a:p>
            <a:endParaRPr lang="en-GB" dirty="0"/>
          </a:p>
        </p:txBody>
      </p:sp>
    </p:spTree>
    <p:extLst>
      <p:ext uri="{BB962C8B-B14F-4D97-AF65-F5344CB8AC3E}">
        <p14:creationId xmlns:p14="http://schemas.microsoft.com/office/powerpoint/2010/main" val="373340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D9D4E-DFE8-A262-6A9D-1F4B142DB9BD}"/>
              </a:ext>
            </a:extLst>
          </p:cNvPr>
          <p:cNvSpPr>
            <a:spLocks noGrp="1"/>
          </p:cNvSpPr>
          <p:nvPr>
            <p:ph type="title"/>
          </p:nvPr>
        </p:nvSpPr>
        <p:spPr>
          <a:xfrm>
            <a:off x="838200" y="365125"/>
            <a:ext cx="10515600" cy="1325563"/>
          </a:xfrm>
        </p:spPr>
        <p:txBody>
          <a:bodyPr>
            <a:normAutofit/>
          </a:bodyPr>
          <a:lstStyle/>
          <a:p>
            <a:r>
              <a:rPr lang="en-GB" sz="5400" b="1" dirty="0"/>
              <a:t>Interpretation</a:t>
            </a: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85EE867-87EE-4321-B0C9-901583C5527A}"/>
              </a:ext>
            </a:extLst>
          </p:cNvPr>
          <p:cNvSpPr>
            <a:spLocks noGrp="1"/>
          </p:cNvSpPr>
          <p:nvPr>
            <p:ph idx="1"/>
          </p:nvPr>
        </p:nvSpPr>
        <p:spPr>
          <a:xfrm>
            <a:off x="1165425" y="2055813"/>
            <a:ext cx="10924250" cy="1891783"/>
          </a:xfrm>
        </p:spPr>
        <p:txBody>
          <a:bodyPr>
            <a:noAutofit/>
          </a:bodyPr>
          <a:lstStyle/>
          <a:p>
            <a:r>
              <a:rPr lang="en-GB" sz="2000" dirty="0"/>
              <a:t>TW3 and  GP methods of bone age assessment are more accurate than TW2 method in our study</a:t>
            </a:r>
          </a:p>
          <a:p>
            <a:r>
              <a:rPr lang="en-GB" sz="2000" dirty="0"/>
              <a:t>In our sample, TW3 method is the most accurate</a:t>
            </a:r>
          </a:p>
          <a:p>
            <a:r>
              <a:rPr lang="en-GB" sz="2000" dirty="0"/>
              <a:t>High accuracy of TW3 by Mean Absolute Deviation is attenuated when assessment is done via </a:t>
            </a:r>
            <a:r>
              <a:rPr lang="en-GB" sz="2000" i="1" dirty="0"/>
              <a:t>t </a:t>
            </a:r>
            <a:r>
              <a:rPr lang="en-GB" sz="2000" dirty="0"/>
              <a:t>tests for mean differences</a:t>
            </a:r>
          </a:p>
          <a:p>
            <a:pPr lvl="1"/>
            <a:r>
              <a:rPr lang="en-GB" sz="1600" dirty="0"/>
              <a:t>A plausible explanation for this discrepancy lies in inaccuracy of TW3 (and TW2) to estimate correct age in children under two years of age</a:t>
            </a:r>
          </a:p>
          <a:p>
            <a:pPr lvl="1"/>
            <a:endParaRPr lang="en-GB" sz="1600" dirty="0"/>
          </a:p>
        </p:txBody>
      </p:sp>
    </p:spTree>
    <p:extLst>
      <p:ext uri="{BB962C8B-B14F-4D97-AF65-F5344CB8AC3E}">
        <p14:creationId xmlns:p14="http://schemas.microsoft.com/office/powerpoint/2010/main" val="790927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D9D4E-DFE8-A262-6A9D-1F4B142DB9B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b="1" kern="1200" dirty="0">
                <a:solidFill>
                  <a:schemeClr val="tx1"/>
                </a:solidFill>
                <a:latin typeface="+mj-lt"/>
                <a:ea typeface="+mj-ea"/>
                <a:cs typeface="+mj-cs"/>
              </a:rPr>
              <a:t>Comparison by age</a:t>
            </a:r>
          </a:p>
        </p:txBody>
      </p:sp>
      <p:sp>
        <p:nvSpPr>
          <p:cNvPr id="5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Chart, bar chart&#10;&#10;Description automatically generated">
            <a:extLst>
              <a:ext uri="{FF2B5EF4-FFF2-40B4-BE49-F238E27FC236}">
                <a16:creationId xmlns:a16="http://schemas.microsoft.com/office/drawing/2014/main" id="{F0607A94-D9EE-3640-EE4F-029D15EC5FB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10692" y="527954"/>
            <a:ext cx="7866844" cy="5992767"/>
          </a:xfrm>
          <a:prstGeom prst="rect">
            <a:avLst/>
          </a:prstGeom>
        </p:spPr>
      </p:pic>
    </p:spTree>
    <p:extLst>
      <p:ext uri="{BB962C8B-B14F-4D97-AF65-F5344CB8AC3E}">
        <p14:creationId xmlns:p14="http://schemas.microsoft.com/office/powerpoint/2010/main" val="22122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871A8-039F-7E79-0FA2-E8DC51B4BF25}"/>
              </a:ext>
            </a:extLst>
          </p:cNvPr>
          <p:cNvSpPr>
            <a:spLocks noGrp="1"/>
          </p:cNvSpPr>
          <p:nvPr>
            <p:ph type="title"/>
          </p:nvPr>
        </p:nvSpPr>
        <p:spPr>
          <a:xfrm>
            <a:off x="638881" y="175681"/>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Comparison by age</a:t>
            </a:r>
            <a:endParaRPr lang="en-US" sz="6600" kern="1200" dirty="0">
              <a:solidFill>
                <a:schemeClr val="tx1"/>
              </a:solidFill>
              <a:latin typeface="+mj-lt"/>
              <a:ea typeface="+mj-ea"/>
              <a:cs typeface="+mj-cs"/>
            </a:endParaRPr>
          </a:p>
        </p:txBody>
      </p:sp>
      <p:sp>
        <p:nvSpPr>
          <p:cNvPr id="27"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34BC9A7D-3AF5-F57B-05C9-34E04B3BD1B2}"/>
              </a:ext>
            </a:extLst>
          </p:cNvPr>
          <p:cNvGraphicFramePr>
            <a:graphicFrameLocks noGrp="1"/>
          </p:cNvGraphicFramePr>
          <p:nvPr>
            <p:extLst>
              <p:ext uri="{D42A27DB-BD31-4B8C-83A1-F6EECF244321}">
                <p14:modId xmlns:p14="http://schemas.microsoft.com/office/powerpoint/2010/main" val="2118005002"/>
              </p:ext>
            </p:extLst>
          </p:nvPr>
        </p:nvGraphicFramePr>
        <p:xfrm>
          <a:off x="756613" y="1935975"/>
          <a:ext cx="10791908" cy="4568649"/>
        </p:xfrm>
        <a:graphic>
          <a:graphicData uri="http://schemas.openxmlformats.org/drawingml/2006/table">
            <a:tbl>
              <a:tblPr firstRow="1" firstCol="1" bandRow="1">
                <a:tableStyleId>{5DA37D80-6434-44D0-A028-1B22A696006F}</a:tableStyleId>
              </a:tblPr>
              <a:tblGrid>
                <a:gridCol w="1801586">
                  <a:extLst>
                    <a:ext uri="{9D8B030D-6E8A-4147-A177-3AD203B41FA5}">
                      <a16:colId xmlns:a16="http://schemas.microsoft.com/office/drawing/2014/main" val="1618694148"/>
                    </a:ext>
                  </a:extLst>
                </a:gridCol>
                <a:gridCol w="1756320">
                  <a:extLst>
                    <a:ext uri="{9D8B030D-6E8A-4147-A177-3AD203B41FA5}">
                      <a16:colId xmlns:a16="http://schemas.microsoft.com/office/drawing/2014/main" val="2902147561"/>
                    </a:ext>
                  </a:extLst>
                </a:gridCol>
                <a:gridCol w="1778953">
                  <a:extLst>
                    <a:ext uri="{9D8B030D-6E8A-4147-A177-3AD203B41FA5}">
                      <a16:colId xmlns:a16="http://schemas.microsoft.com/office/drawing/2014/main" val="3300463215"/>
                    </a:ext>
                  </a:extLst>
                </a:gridCol>
                <a:gridCol w="1892115">
                  <a:extLst>
                    <a:ext uri="{9D8B030D-6E8A-4147-A177-3AD203B41FA5}">
                      <a16:colId xmlns:a16="http://schemas.microsoft.com/office/drawing/2014/main" val="3056880113"/>
                    </a:ext>
                  </a:extLst>
                </a:gridCol>
                <a:gridCol w="1778953">
                  <a:extLst>
                    <a:ext uri="{9D8B030D-6E8A-4147-A177-3AD203B41FA5}">
                      <a16:colId xmlns:a16="http://schemas.microsoft.com/office/drawing/2014/main" val="1756901971"/>
                    </a:ext>
                  </a:extLst>
                </a:gridCol>
                <a:gridCol w="1783981">
                  <a:extLst>
                    <a:ext uri="{9D8B030D-6E8A-4147-A177-3AD203B41FA5}">
                      <a16:colId xmlns:a16="http://schemas.microsoft.com/office/drawing/2014/main" val="3552189003"/>
                    </a:ext>
                  </a:extLst>
                </a:gridCol>
              </a:tblGrid>
              <a:tr h="402491">
                <a:tc rowSpan="2">
                  <a:txBody>
                    <a:bodyPr/>
                    <a:lstStyle/>
                    <a:p>
                      <a:pPr algn="ctr">
                        <a:lnSpc>
                          <a:spcPct val="107000"/>
                        </a:lnSpc>
                        <a:spcAft>
                          <a:spcPts val="800"/>
                        </a:spcAft>
                      </a:pPr>
                      <a:r>
                        <a:rPr lang="en-GB" sz="1400">
                          <a:effectLst/>
                        </a:rPr>
                        <a:t>Age group</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rowSpan="2">
                  <a:txBody>
                    <a:bodyPr/>
                    <a:lstStyle/>
                    <a:p>
                      <a:pPr algn="ctr">
                        <a:lnSpc>
                          <a:spcPct val="107000"/>
                        </a:lnSpc>
                        <a:spcAft>
                          <a:spcPts val="800"/>
                        </a:spcAft>
                      </a:pPr>
                      <a:r>
                        <a:rPr lang="en-GB" sz="1400">
                          <a:effectLst/>
                        </a:rPr>
                        <a:t>Real age range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gridSpan="4">
                  <a:txBody>
                    <a:bodyPr/>
                    <a:lstStyle/>
                    <a:p>
                      <a:pPr algn="ctr">
                        <a:lnSpc>
                          <a:spcPct val="107000"/>
                        </a:lnSpc>
                        <a:spcAft>
                          <a:spcPts val="800"/>
                        </a:spcAft>
                      </a:pPr>
                      <a:r>
                        <a:rPr lang="en-GB" sz="1400">
                          <a:effectLst/>
                        </a:rPr>
                        <a:t>Mean (sd)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61872795"/>
                  </a:ext>
                </a:extLst>
              </a:tr>
              <a:tr h="275056">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400" b="1">
                          <a:effectLst/>
                        </a:rPr>
                        <a:t>Real age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b="1">
                          <a:effectLst/>
                        </a:rPr>
                        <a:t>GP method</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b="1">
                          <a:effectLst/>
                        </a:rPr>
                        <a:t>TW2</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b="1">
                          <a:effectLst/>
                        </a:rPr>
                        <a:t>TW3</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extLst>
                  <a:ext uri="{0D108BD9-81ED-4DB2-BD59-A6C34878D82A}">
                    <a16:rowId xmlns:a16="http://schemas.microsoft.com/office/drawing/2014/main" val="2287509929"/>
                  </a:ext>
                </a:extLst>
              </a:tr>
              <a:tr h="648517">
                <a:tc>
                  <a:txBody>
                    <a:bodyPr/>
                    <a:lstStyle/>
                    <a:p>
                      <a:pPr algn="ctr">
                        <a:lnSpc>
                          <a:spcPct val="107000"/>
                        </a:lnSpc>
                        <a:spcAft>
                          <a:spcPts val="800"/>
                        </a:spcAft>
                      </a:pPr>
                      <a:r>
                        <a:rPr lang="en-GB" sz="1400">
                          <a:effectLst/>
                        </a:rPr>
                        <a:t>Under 2 years</a:t>
                      </a:r>
                    </a:p>
                    <a:p>
                      <a:pPr algn="ctr">
                        <a:lnSpc>
                          <a:spcPct val="107000"/>
                        </a:lnSpc>
                        <a:spcAft>
                          <a:spcPts val="800"/>
                        </a:spcAft>
                      </a:pPr>
                      <a:r>
                        <a:rPr lang="en-GB" sz="1400">
                          <a:effectLst/>
                        </a:rPr>
                        <a:t>(n = 11)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a:effectLst/>
                        </a:rPr>
                        <a:t>0.48 – 1.98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dirty="0">
                          <a:effectLst/>
                        </a:rPr>
                        <a:t>1.00 (± 0.52)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dirty="0">
                          <a:effectLst/>
                        </a:rPr>
                        <a:t>1.03 (± 0.65)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b="1" dirty="0">
                          <a:effectLst/>
                        </a:rPr>
                        <a:t>-0.66 (± 1.10)</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b="1" dirty="0">
                          <a:effectLst/>
                        </a:rPr>
                        <a:t>- 0.64 (± 1.17)</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extLst>
                  <a:ext uri="{0D108BD9-81ED-4DB2-BD59-A6C34878D82A}">
                    <a16:rowId xmlns:a16="http://schemas.microsoft.com/office/drawing/2014/main" val="3405948810"/>
                  </a:ext>
                </a:extLst>
              </a:tr>
              <a:tr h="648517">
                <a:tc>
                  <a:txBody>
                    <a:bodyPr/>
                    <a:lstStyle/>
                    <a:p>
                      <a:pPr algn="ctr">
                        <a:lnSpc>
                          <a:spcPct val="107000"/>
                        </a:lnSpc>
                        <a:spcAft>
                          <a:spcPts val="800"/>
                        </a:spcAft>
                      </a:pPr>
                      <a:r>
                        <a:rPr lang="en-GB" sz="1400">
                          <a:effectLst/>
                        </a:rPr>
                        <a:t>2 – 4 years</a:t>
                      </a:r>
                    </a:p>
                    <a:p>
                      <a:pPr algn="ctr">
                        <a:lnSpc>
                          <a:spcPct val="107000"/>
                        </a:lnSpc>
                        <a:spcAft>
                          <a:spcPts val="800"/>
                        </a:spcAft>
                      </a:pPr>
                      <a:r>
                        <a:rPr lang="en-GB" sz="1400">
                          <a:effectLst/>
                        </a:rPr>
                        <a:t>(n = 22)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a:effectLst/>
                        </a:rPr>
                        <a:t>2.11 – 4.9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a:effectLst/>
                        </a:rPr>
                        <a:t>3.27 (± 0.90)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a:effectLst/>
                        </a:rPr>
                        <a:t>3.48 (± 1.02)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b="1" dirty="0">
                          <a:effectLst/>
                        </a:rPr>
                        <a:t>3.40 (± 1.40)</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b="1" dirty="0">
                          <a:effectLst/>
                        </a:rPr>
                        <a:t>3.54 (± 1.40)</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extLst>
                  <a:ext uri="{0D108BD9-81ED-4DB2-BD59-A6C34878D82A}">
                    <a16:rowId xmlns:a16="http://schemas.microsoft.com/office/drawing/2014/main" val="2256437363"/>
                  </a:ext>
                </a:extLst>
              </a:tr>
              <a:tr h="648517">
                <a:tc>
                  <a:txBody>
                    <a:bodyPr/>
                    <a:lstStyle/>
                    <a:p>
                      <a:pPr algn="ctr">
                        <a:lnSpc>
                          <a:spcPct val="107000"/>
                        </a:lnSpc>
                        <a:spcAft>
                          <a:spcPts val="800"/>
                        </a:spcAft>
                      </a:pPr>
                      <a:r>
                        <a:rPr lang="en-GB" sz="1400">
                          <a:effectLst/>
                        </a:rPr>
                        <a:t>5 – 7 years</a:t>
                      </a:r>
                    </a:p>
                    <a:p>
                      <a:pPr algn="ctr">
                        <a:lnSpc>
                          <a:spcPct val="107000"/>
                        </a:lnSpc>
                        <a:spcAft>
                          <a:spcPts val="800"/>
                        </a:spcAft>
                      </a:pPr>
                      <a:r>
                        <a:rPr lang="en-GB" sz="1400">
                          <a:effectLst/>
                        </a:rPr>
                        <a:t>(n = 21)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a:effectLst/>
                        </a:rPr>
                        <a:t>5.02 – 7.98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dirty="0">
                          <a:effectLst/>
                        </a:rPr>
                        <a:t>6.94 (± 0.82)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dirty="0">
                          <a:effectLst/>
                        </a:rPr>
                        <a:t>7.46 (± 1.56)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dirty="0">
                          <a:effectLst/>
                        </a:rPr>
                        <a:t>7.86 (± 1.74)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dirty="0">
                          <a:effectLst/>
                        </a:rPr>
                        <a:t>7.39 (± 1.46)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extLst>
                  <a:ext uri="{0D108BD9-81ED-4DB2-BD59-A6C34878D82A}">
                    <a16:rowId xmlns:a16="http://schemas.microsoft.com/office/drawing/2014/main" val="3978099462"/>
                  </a:ext>
                </a:extLst>
              </a:tr>
              <a:tr h="648517">
                <a:tc>
                  <a:txBody>
                    <a:bodyPr/>
                    <a:lstStyle/>
                    <a:p>
                      <a:pPr algn="ctr">
                        <a:lnSpc>
                          <a:spcPct val="107000"/>
                        </a:lnSpc>
                        <a:spcAft>
                          <a:spcPts val="800"/>
                        </a:spcAft>
                      </a:pPr>
                      <a:r>
                        <a:rPr lang="en-GB" sz="1400">
                          <a:effectLst/>
                        </a:rPr>
                        <a:t>8 – 10 years</a:t>
                      </a:r>
                    </a:p>
                    <a:p>
                      <a:pPr algn="ctr">
                        <a:lnSpc>
                          <a:spcPct val="107000"/>
                        </a:lnSpc>
                        <a:spcAft>
                          <a:spcPts val="800"/>
                        </a:spcAft>
                      </a:pPr>
                      <a:r>
                        <a:rPr lang="en-GB" sz="1400">
                          <a:effectLst/>
                        </a:rPr>
                        <a:t>(n = 50)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a:effectLst/>
                        </a:rPr>
                        <a:t>8.24 – 10.95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a:effectLst/>
                        </a:rPr>
                        <a:t>9.54 (± 0.84)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a:effectLst/>
                        </a:rPr>
                        <a:t>9.85 (± 1.53)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a:effectLst/>
                        </a:rPr>
                        <a:t>10.33 (± 1.45)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dirty="0">
                          <a:effectLst/>
                        </a:rPr>
                        <a:t>9.61 (± 1.19)</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extLst>
                  <a:ext uri="{0D108BD9-81ED-4DB2-BD59-A6C34878D82A}">
                    <a16:rowId xmlns:a16="http://schemas.microsoft.com/office/drawing/2014/main" val="4184364902"/>
                  </a:ext>
                </a:extLst>
              </a:tr>
              <a:tr h="648517">
                <a:tc>
                  <a:txBody>
                    <a:bodyPr/>
                    <a:lstStyle/>
                    <a:p>
                      <a:pPr algn="ctr">
                        <a:lnSpc>
                          <a:spcPct val="107000"/>
                        </a:lnSpc>
                        <a:spcAft>
                          <a:spcPts val="800"/>
                        </a:spcAft>
                      </a:pPr>
                      <a:r>
                        <a:rPr lang="en-GB" sz="1400">
                          <a:effectLst/>
                        </a:rPr>
                        <a:t>11 – 13 years</a:t>
                      </a:r>
                    </a:p>
                    <a:p>
                      <a:pPr algn="ctr">
                        <a:lnSpc>
                          <a:spcPct val="107000"/>
                        </a:lnSpc>
                        <a:spcAft>
                          <a:spcPts val="800"/>
                        </a:spcAft>
                      </a:pPr>
                      <a:r>
                        <a:rPr lang="en-GB" sz="1400">
                          <a:effectLst/>
                        </a:rPr>
                        <a:t>(n = 75)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a:effectLst/>
                        </a:rPr>
                        <a:t>11.01 – 13.99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a:effectLst/>
                        </a:rPr>
                        <a:t>12.54 (± 0.85)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a:effectLst/>
                        </a:rPr>
                        <a:t>12.83 (± 1.448)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a:effectLst/>
                        </a:rPr>
                        <a:t>13.41 (±1.71)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dirty="0">
                          <a:effectLst/>
                        </a:rPr>
                        <a:t>12.34 (± 1.60)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extLst>
                  <a:ext uri="{0D108BD9-81ED-4DB2-BD59-A6C34878D82A}">
                    <a16:rowId xmlns:a16="http://schemas.microsoft.com/office/drawing/2014/main" val="1793764229"/>
                  </a:ext>
                </a:extLst>
              </a:tr>
              <a:tr h="648517">
                <a:tc>
                  <a:txBody>
                    <a:bodyPr/>
                    <a:lstStyle/>
                    <a:p>
                      <a:pPr algn="ctr">
                        <a:lnSpc>
                          <a:spcPct val="107000"/>
                        </a:lnSpc>
                        <a:spcAft>
                          <a:spcPts val="800"/>
                        </a:spcAft>
                      </a:pPr>
                      <a:r>
                        <a:rPr lang="en-GB" sz="1400" dirty="0">
                          <a:effectLst/>
                        </a:rPr>
                        <a:t>14 – 16 years</a:t>
                      </a:r>
                    </a:p>
                    <a:p>
                      <a:pPr algn="ctr">
                        <a:lnSpc>
                          <a:spcPct val="107000"/>
                        </a:lnSpc>
                        <a:spcAft>
                          <a:spcPts val="800"/>
                        </a:spcAft>
                      </a:pPr>
                      <a:r>
                        <a:rPr lang="en-GB" sz="1400" dirty="0">
                          <a:effectLst/>
                        </a:rPr>
                        <a:t>(n = 56)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a:effectLst/>
                        </a:rPr>
                        <a:t>14 – 15.95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dirty="0">
                          <a:effectLst/>
                        </a:rPr>
                        <a:t>14.87 (± 0.61)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dirty="0">
                          <a:effectLst/>
                        </a:rPr>
                        <a:t>15.21 (± 1.43)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dirty="0">
                          <a:effectLst/>
                        </a:rPr>
                        <a:t>15.70 (± 1.21)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tc>
                  <a:txBody>
                    <a:bodyPr/>
                    <a:lstStyle/>
                    <a:p>
                      <a:pPr algn="ctr">
                        <a:lnSpc>
                          <a:spcPct val="107000"/>
                        </a:lnSpc>
                        <a:spcAft>
                          <a:spcPts val="800"/>
                        </a:spcAft>
                      </a:pPr>
                      <a:r>
                        <a:rPr lang="en-GB" sz="1400" dirty="0">
                          <a:effectLst/>
                        </a:rPr>
                        <a:t>14.69 (± 1.22)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605" marR="73605" marT="0" marB="0" anchor="ctr"/>
                </a:tc>
                <a:extLst>
                  <a:ext uri="{0D108BD9-81ED-4DB2-BD59-A6C34878D82A}">
                    <a16:rowId xmlns:a16="http://schemas.microsoft.com/office/drawing/2014/main" val="2270769773"/>
                  </a:ext>
                </a:extLst>
              </a:tr>
            </a:tbl>
          </a:graphicData>
        </a:graphic>
      </p:graphicFrame>
    </p:spTree>
    <p:extLst>
      <p:ext uri="{BB962C8B-B14F-4D97-AF65-F5344CB8AC3E}">
        <p14:creationId xmlns:p14="http://schemas.microsoft.com/office/powerpoint/2010/main" val="277926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D9D4E-DFE8-A262-6A9D-1F4B142DB9BD}"/>
              </a:ext>
            </a:extLst>
          </p:cNvPr>
          <p:cNvSpPr>
            <a:spLocks noGrp="1"/>
          </p:cNvSpPr>
          <p:nvPr>
            <p:ph type="title"/>
          </p:nvPr>
        </p:nvSpPr>
        <p:spPr>
          <a:xfrm>
            <a:off x="838200" y="365125"/>
            <a:ext cx="10515600" cy="933809"/>
          </a:xfrm>
        </p:spPr>
        <p:txBody>
          <a:bodyPr>
            <a:normAutofit/>
          </a:bodyPr>
          <a:lstStyle/>
          <a:p>
            <a:r>
              <a:rPr lang="en-GB" sz="5400" b="1" dirty="0"/>
              <a:t>Conclusions</a:t>
            </a: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85EE867-87EE-4321-B0C9-901583C5527A}"/>
              </a:ext>
            </a:extLst>
          </p:cNvPr>
          <p:cNvSpPr>
            <a:spLocks noGrp="1"/>
          </p:cNvSpPr>
          <p:nvPr>
            <p:ph idx="1"/>
          </p:nvPr>
        </p:nvSpPr>
        <p:spPr>
          <a:xfrm>
            <a:off x="669036" y="2055813"/>
            <a:ext cx="10950375" cy="4554849"/>
          </a:xfrm>
        </p:spPr>
        <p:txBody>
          <a:bodyPr>
            <a:noAutofit/>
          </a:bodyPr>
          <a:lstStyle/>
          <a:p>
            <a:r>
              <a:rPr lang="en-US" sz="2000" dirty="0"/>
              <a:t>This study showed that there were slight differences in automated bone age as compared to chronological age</a:t>
            </a:r>
          </a:p>
          <a:p>
            <a:pPr lvl="1"/>
            <a:r>
              <a:rPr lang="en-US" sz="1600" dirty="0"/>
              <a:t>However, these differences were not statistically significant when assessed via </a:t>
            </a:r>
            <a:r>
              <a:rPr lang="en-US" sz="1600" i="1" dirty="0"/>
              <a:t>t </a:t>
            </a:r>
            <a:r>
              <a:rPr lang="en-US" sz="1600" dirty="0"/>
              <a:t>tests</a:t>
            </a:r>
          </a:p>
          <a:p>
            <a:pPr marL="457200" lvl="1" indent="0">
              <a:buNone/>
            </a:pPr>
            <a:endParaRPr lang="en-US" sz="1600" dirty="0"/>
          </a:p>
          <a:p>
            <a:pPr marL="457200" lvl="1" indent="0">
              <a:buNone/>
            </a:pPr>
            <a:endParaRPr lang="en-US" sz="1600" dirty="0"/>
          </a:p>
          <a:p>
            <a:r>
              <a:rPr lang="en-US" sz="2000" dirty="0"/>
              <a:t>GP method and TW3 assessment were more accurate compared to TW2 assessment in predicting real age</a:t>
            </a:r>
          </a:p>
          <a:p>
            <a:pPr lvl="1"/>
            <a:r>
              <a:rPr lang="en-US" sz="1600" dirty="0"/>
              <a:t>TW3 being the most accurate method among the three</a:t>
            </a:r>
          </a:p>
          <a:p>
            <a:pPr marL="457200" lvl="1" indent="0">
              <a:buNone/>
            </a:pPr>
            <a:endParaRPr lang="en-US" sz="1600" dirty="0"/>
          </a:p>
          <a:p>
            <a:pPr marL="457200" lvl="1" indent="0">
              <a:buNone/>
            </a:pPr>
            <a:endParaRPr lang="en-US" sz="1600" dirty="0"/>
          </a:p>
          <a:p>
            <a:r>
              <a:rPr lang="en-US" sz="2000" dirty="0"/>
              <a:t>GP method slightly overestimated the real age and TW3 slightly underestimated it when we consider absolute mean differences in </a:t>
            </a:r>
            <a:r>
              <a:rPr lang="en-US" sz="2000" i="1" dirty="0"/>
              <a:t>t </a:t>
            </a:r>
            <a:r>
              <a:rPr lang="en-US" sz="2000" dirty="0"/>
              <a:t>tests</a:t>
            </a:r>
          </a:p>
          <a:p>
            <a:r>
              <a:rPr lang="en-US" sz="2000" dirty="0"/>
              <a:t>However, analysis by age groups showed that </a:t>
            </a:r>
            <a:r>
              <a:rPr lang="en-US" sz="2000" dirty="0" err="1"/>
              <a:t>TW3</a:t>
            </a:r>
            <a:r>
              <a:rPr lang="en-US" sz="2000" dirty="0"/>
              <a:t> (and </a:t>
            </a:r>
            <a:r>
              <a:rPr lang="en-US" sz="2000" dirty="0" err="1"/>
              <a:t>TW2</a:t>
            </a:r>
            <a:r>
              <a:rPr lang="en-US" sz="2000" dirty="0"/>
              <a:t>) loses its accuracy in children under 2 years of age</a:t>
            </a:r>
          </a:p>
          <a:p>
            <a:pPr lvl="2"/>
            <a:endParaRPr lang="en-US" sz="1200" dirty="0"/>
          </a:p>
        </p:txBody>
      </p:sp>
    </p:spTree>
    <p:extLst>
      <p:ext uri="{BB962C8B-B14F-4D97-AF65-F5344CB8AC3E}">
        <p14:creationId xmlns:p14="http://schemas.microsoft.com/office/powerpoint/2010/main" val="398606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D9D4E-DFE8-A262-6A9D-1F4B142DB9BD}"/>
              </a:ext>
            </a:extLst>
          </p:cNvPr>
          <p:cNvSpPr>
            <a:spLocks noGrp="1"/>
          </p:cNvSpPr>
          <p:nvPr>
            <p:ph type="title"/>
          </p:nvPr>
        </p:nvSpPr>
        <p:spPr>
          <a:xfrm>
            <a:off x="572493" y="238539"/>
            <a:ext cx="11018520" cy="1434415"/>
          </a:xfrm>
        </p:spPr>
        <p:txBody>
          <a:bodyPr anchor="b">
            <a:normAutofit/>
          </a:bodyPr>
          <a:lstStyle/>
          <a:p>
            <a:r>
              <a:rPr lang="en-GB" sz="5400" dirty="0"/>
              <a:t>Future work</a:t>
            </a:r>
          </a:p>
        </p:txBody>
      </p:sp>
      <p:sp>
        <p:nvSpPr>
          <p:cNvPr id="4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AC284607-0B34-B056-42A4-8A583876DDBB}"/>
              </a:ext>
            </a:extLst>
          </p:cNvPr>
          <p:cNvSpPr>
            <a:spLocks noGrp="1"/>
          </p:cNvSpPr>
          <p:nvPr>
            <p:ph idx="1"/>
          </p:nvPr>
        </p:nvSpPr>
        <p:spPr>
          <a:xfrm>
            <a:off x="572493" y="2391356"/>
            <a:ext cx="11018519" cy="4119172"/>
          </a:xfrm>
        </p:spPr>
        <p:txBody>
          <a:bodyPr anchor="t">
            <a:normAutofit/>
          </a:bodyPr>
          <a:lstStyle/>
          <a:p>
            <a:r>
              <a:rPr lang="en-GB" sz="2000" dirty="0"/>
              <a:t>Exploring the feasibility of a prospective study</a:t>
            </a:r>
          </a:p>
          <a:p>
            <a:pPr lvl="1"/>
            <a:r>
              <a:rPr lang="en-GB" sz="1600" dirty="0"/>
              <a:t> Would allow health status / ethnicity to be confirmed at the time of radiograph acquisition</a:t>
            </a:r>
          </a:p>
          <a:p>
            <a:endParaRPr lang="en-GB" sz="2200" dirty="0"/>
          </a:p>
        </p:txBody>
      </p:sp>
    </p:spTree>
    <p:extLst>
      <p:ext uri="{BB962C8B-B14F-4D97-AF65-F5344CB8AC3E}">
        <p14:creationId xmlns:p14="http://schemas.microsoft.com/office/powerpoint/2010/main" val="1284655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D9D4E-DFE8-A262-6A9D-1F4B142DB9BD}"/>
              </a:ext>
            </a:extLst>
          </p:cNvPr>
          <p:cNvSpPr>
            <a:spLocks noGrp="1"/>
          </p:cNvSpPr>
          <p:nvPr>
            <p:ph type="title"/>
          </p:nvPr>
        </p:nvSpPr>
        <p:spPr>
          <a:xfrm>
            <a:off x="572493" y="238539"/>
            <a:ext cx="11018520" cy="1434415"/>
          </a:xfrm>
        </p:spPr>
        <p:txBody>
          <a:bodyPr anchor="b">
            <a:normAutofit/>
          </a:bodyPr>
          <a:lstStyle/>
          <a:p>
            <a:r>
              <a:rPr lang="en-GB" sz="5400" dirty="0"/>
              <a:t>References</a:t>
            </a:r>
          </a:p>
        </p:txBody>
      </p:sp>
      <p:sp>
        <p:nvSpPr>
          <p:cNvPr id="4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AC284607-0B34-B056-42A4-8A583876DDBB}"/>
              </a:ext>
            </a:extLst>
          </p:cNvPr>
          <p:cNvSpPr>
            <a:spLocks noGrp="1"/>
          </p:cNvSpPr>
          <p:nvPr>
            <p:ph idx="1"/>
          </p:nvPr>
        </p:nvSpPr>
        <p:spPr>
          <a:xfrm>
            <a:off x="572492" y="2071316"/>
            <a:ext cx="11018519" cy="4119172"/>
          </a:xfrm>
        </p:spPr>
        <p:txBody>
          <a:bodyPr anchor="t">
            <a:normAutofit lnSpcReduction="10000"/>
          </a:bodyPr>
          <a:lstStyle/>
          <a:p>
            <a:r>
              <a:rPr lang="en-GB" sz="1600" dirty="0">
                <a:hlinkClick r:id="rId2">
                  <a:extLst>
                    <a:ext uri="{A12FA001-AC4F-418D-AE19-62706E023703}">
                      <ahyp:hlinkClr xmlns:ahyp="http://schemas.microsoft.com/office/drawing/2018/hyperlinkcolor" val="tx"/>
                    </a:ext>
                  </a:extLst>
                </a:hlinkClick>
              </a:rPr>
              <a:t>https://kidshealth.org/en/parents/xray-bone-age.html</a:t>
            </a:r>
            <a:endParaRPr lang="en-GB" sz="1600" dirty="0"/>
          </a:p>
          <a:p>
            <a:r>
              <a:rPr lang="en-GB" sz="1600" dirty="0">
                <a:hlinkClick r:id="rId3">
                  <a:extLst>
                    <a:ext uri="{A12FA001-AC4F-418D-AE19-62706E023703}">
                      <ahyp:hlinkClr xmlns:ahyp="http://schemas.microsoft.com/office/drawing/2018/hyperlinkcolor" val="tx"/>
                    </a:ext>
                  </a:extLst>
                </a:hlinkClick>
              </a:rPr>
              <a:t>https://radiopaedia.org/articles/bone-age-radiograph?lang=gb</a:t>
            </a:r>
            <a:endParaRPr lang="en-GB" sz="1600" dirty="0"/>
          </a:p>
          <a:p>
            <a:r>
              <a:rPr lang="en-GB" sz="1600" dirty="0"/>
              <a:t>https://radiopaedia.org/articles/tanner-whitehouse-method?lang=gb</a:t>
            </a:r>
          </a:p>
          <a:p>
            <a:r>
              <a:rPr lang="en-GB" sz="1600" dirty="0">
                <a:hlinkClick r:id="rId4">
                  <a:extLst>
                    <a:ext uri="{A12FA001-AC4F-418D-AE19-62706E023703}">
                      <ahyp:hlinkClr xmlns:ahyp="http://schemas.microsoft.com/office/drawing/2018/hyperlinkcolor" val="tx"/>
                    </a:ext>
                  </a:extLst>
                </a:hlinkClick>
              </a:rPr>
              <a:t>https://bonexpert.com/what-is-bone-age/</a:t>
            </a:r>
            <a:endParaRPr lang="en-GB" sz="1600" dirty="0"/>
          </a:p>
          <a:p>
            <a:r>
              <a:rPr lang="en-GB" sz="1600" dirty="0"/>
              <a:t>https://www.ncbi.nlm.nih.gov/pmc/articles/PMC6987270/#</a:t>
            </a:r>
          </a:p>
          <a:p>
            <a:pPr algn="l">
              <a:spcBef>
                <a:spcPts val="1000"/>
              </a:spcBef>
              <a:spcAft>
                <a:spcPts val="1000"/>
              </a:spcAft>
            </a:pPr>
            <a:r>
              <a:rPr lang="en-GB" sz="1600" b="0" i="0" dirty="0" err="1">
                <a:solidFill>
                  <a:srgbClr val="212121"/>
                </a:solidFill>
                <a:effectLst/>
                <a:latin typeface="Cambria" panose="02040503050406030204" pitchFamily="18" charset="0"/>
              </a:rPr>
              <a:t>Euling</a:t>
            </a:r>
            <a:r>
              <a:rPr lang="en-GB" sz="1600" b="0" i="0" dirty="0">
                <a:solidFill>
                  <a:srgbClr val="212121"/>
                </a:solidFill>
                <a:effectLst/>
                <a:latin typeface="Cambria" panose="02040503050406030204" pitchFamily="18" charset="0"/>
              </a:rPr>
              <a:t> SY, Herman-Giddens ME, Lee PA, </a:t>
            </a:r>
            <a:r>
              <a:rPr lang="en-GB" sz="1600" b="0" i="0" dirty="0" err="1">
                <a:solidFill>
                  <a:srgbClr val="212121"/>
                </a:solidFill>
                <a:effectLst/>
                <a:latin typeface="Cambria" panose="02040503050406030204" pitchFamily="18" charset="0"/>
              </a:rPr>
              <a:t>Selevan</a:t>
            </a:r>
            <a:r>
              <a:rPr lang="en-GB" sz="1600" b="0" i="0" dirty="0">
                <a:solidFill>
                  <a:srgbClr val="212121"/>
                </a:solidFill>
                <a:effectLst/>
                <a:latin typeface="Cambria" panose="02040503050406030204" pitchFamily="18" charset="0"/>
              </a:rPr>
              <a:t> SG, Juul A, </a:t>
            </a:r>
            <a:r>
              <a:rPr lang="en-GB" sz="1600" b="0" i="0" dirty="0" err="1">
                <a:solidFill>
                  <a:srgbClr val="212121"/>
                </a:solidFill>
                <a:effectLst/>
                <a:latin typeface="Cambria" panose="02040503050406030204" pitchFamily="18" charset="0"/>
              </a:rPr>
              <a:t>Sørensen</a:t>
            </a:r>
            <a:r>
              <a:rPr lang="en-GB" sz="1600" b="0" i="0" dirty="0">
                <a:solidFill>
                  <a:srgbClr val="212121"/>
                </a:solidFill>
                <a:effectLst/>
                <a:latin typeface="Cambria" panose="02040503050406030204" pitchFamily="18" charset="0"/>
              </a:rPr>
              <a:t> TI, et al.. Examination of US puberty-timing data from 1940 to 1994 for secular trends: panel findings. </a:t>
            </a:r>
            <a:r>
              <a:rPr lang="en-GB" sz="1600" b="0" i="1" dirty="0" err="1">
                <a:solidFill>
                  <a:srgbClr val="212121"/>
                </a:solidFill>
                <a:effectLst/>
                <a:latin typeface="Cambria" panose="02040503050406030204" pitchFamily="18" charset="0"/>
              </a:rPr>
              <a:t>Pediatrics</a:t>
            </a:r>
            <a:r>
              <a:rPr lang="en-GB" sz="1600" b="0" i="0" dirty="0">
                <a:solidFill>
                  <a:srgbClr val="212121"/>
                </a:solidFill>
                <a:effectLst/>
                <a:latin typeface="Cambria" panose="02040503050406030204" pitchFamily="18" charset="0"/>
              </a:rPr>
              <a:t> 2008;121(</a:t>
            </a:r>
            <a:r>
              <a:rPr lang="en-GB" sz="1600" b="0" i="0" dirty="0" err="1">
                <a:solidFill>
                  <a:srgbClr val="212121"/>
                </a:solidFill>
                <a:effectLst/>
                <a:latin typeface="Cambria" panose="02040503050406030204" pitchFamily="18" charset="0"/>
              </a:rPr>
              <a:t>Suppl</a:t>
            </a:r>
            <a:r>
              <a:rPr lang="en-GB" sz="1600" b="0" i="0" dirty="0">
                <a:solidFill>
                  <a:srgbClr val="212121"/>
                </a:solidFill>
                <a:effectLst/>
                <a:latin typeface="Cambria" panose="02040503050406030204" pitchFamily="18" charset="0"/>
              </a:rPr>
              <a:t> 3): S172–91. </a:t>
            </a:r>
            <a:r>
              <a:rPr lang="en-GB" sz="1600" b="0" i="0" dirty="0" err="1">
                <a:solidFill>
                  <a:srgbClr val="212121"/>
                </a:solidFill>
                <a:effectLst/>
                <a:latin typeface="Cambria" panose="02040503050406030204" pitchFamily="18" charset="0"/>
              </a:rPr>
              <a:t>doi</a:t>
            </a:r>
            <a:r>
              <a:rPr lang="en-GB" sz="1600" b="0" i="0" dirty="0">
                <a:solidFill>
                  <a:srgbClr val="212121"/>
                </a:solidFill>
                <a:effectLst/>
                <a:latin typeface="Cambria" panose="02040503050406030204" pitchFamily="18" charset="0"/>
              </a:rPr>
              <a:t>: 10.1542/peds.2007-1813D [</a:t>
            </a:r>
            <a:r>
              <a:rPr lang="en-GB" sz="1600" b="0" i="0" u="sng" dirty="0">
                <a:solidFill>
                  <a:srgbClr val="376FAA"/>
                </a:solidFill>
                <a:effectLst/>
                <a:latin typeface="Cambria" panose="02040503050406030204" pitchFamily="18" charset="0"/>
                <a:hlinkClick r:id="rId5"/>
              </a:rPr>
              <a:t>PubMed</a:t>
            </a:r>
            <a:r>
              <a:rPr lang="en-GB" sz="1600" b="0" i="0" dirty="0">
                <a:solidFill>
                  <a:srgbClr val="212121"/>
                </a:solidFill>
                <a:effectLst/>
                <a:latin typeface="Cambria" panose="02040503050406030204" pitchFamily="18" charset="0"/>
              </a:rPr>
              <a:t>] [</a:t>
            </a:r>
            <a:r>
              <a:rPr lang="en-GB" sz="1600" b="0" i="0" u="sng" dirty="0" err="1">
                <a:solidFill>
                  <a:srgbClr val="376FAA"/>
                </a:solidFill>
                <a:effectLst/>
                <a:latin typeface="Cambria" panose="02040503050406030204" pitchFamily="18" charset="0"/>
                <a:hlinkClick r:id="rId6"/>
              </a:rPr>
              <a:t>CrossRef</a:t>
            </a:r>
            <a:r>
              <a:rPr lang="en-GB" sz="1600" b="0" i="0" dirty="0">
                <a:solidFill>
                  <a:srgbClr val="212121"/>
                </a:solidFill>
                <a:effectLst/>
                <a:latin typeface="Cambria" panose="02040503050406030204" pitchFamily="18" charset="0"/>
              </a:rPr>
              <a:t>] [</a:t>
            </a:r>
            <a:r>
              <a:rPr lang="en-GB" sz="1600" b="0" i="0" u="sng" dirty="0">
                <a:solidFill>
                  <a:srgbClr val="376FAA"/>
                </a:solidFill>
                <a:effectLst/>
                <a:latin typeface="Cambria" panose="02040503050406030204" pitchFamily="18" charset="0"/>
                <a:hlinkClick r:id="rId7"/>
              </a:rPr>
              <a:t>Google Scholar</a:t>
            </a:r>
            <a:r>
              <a:rPr lang="en-GB" sz="1600" b="0" i="0" dirty="0">
                <a:solidFill>
                  <a:srgbClr val="212121"/>
                </a:solidFill>
                <a:effectLst/>
                <a:latin typeface="Cambria" panose="02040503050406030204" pitchFamily="18" charset="0"/>
              </a:rPr>
              <a:t>]</a:t>
            </a:r>
          </a:p>
          <a:p>
            <a:pPr algn="l">
              <a:spcBef>
                <a:spcPts val="1000"/>
              </a:spcBef>
              <a:spcAft>
                <a:spcPts val="1000"/>
              </a:spcAft>
            </a:pPr>
            <a:r>
              <a:rPr lang="en-GB" sz="1600" b="0" i="0" dirty="0">
                <a:solidFill>
                  <a:srgbClr val="212121"/>
                </a:solidFill>
                <a:effectLst/>
                <a:latin typeface="Cambria" panose="02040503050406030204" pitchFamily="18" charset="0"/>
              </a:rPr>
              <a:t>Herman-Giddens ME, </a:t>
            </a:r>
            <a:r>
              <a:rPr lang="en-GB" sz="1600" b="0" i="0" dirty="0" err="1">
                <a:solidFill>
                  <a:srgbClr val="212121"/>
                </a:solidFill>
                <a:effectLst/>
                <a:latin typeface="Cambria" panose="02040503050406030204" pitchFamily="18" charset="0"/>
              </a:rPr>
              <a:t>Steffes</a:t>
            </a:r>
            <a:r>
              <a:rPr lang="en-GB" sz="1600" b="0" i="0" dirty="0">
                <a:solidFill>
                  <a:srgbClr val="212121"/>
                </a:solidFill>
                <a:effectLst/>
                <a:latin typeface="Cambria" panose="02040503050406030204" pitchFamily="18" charset="0"/>
              </a:rPr>
              <a:t> J, Harris D, </a:t>
            </a:r>
            <a:r>
              <a:rPr lang="en-GB" sz="1600" b="0" i="0" dirty="0" err="1">
                <a:solidFill>
                  <a:srgbClr val="212121"/>
                </a:solidFill>
                <a:effectLst/>
                <a:latin typeface="Cambria" panose="02040503050406030204" pitchFamily="18" charset="0"/>
              </a:rPr>
              <a:t>Slora</a:t>
            </a:r>
            <a:r>
              <a:rPr lang="en-GB" sz="1600" b="0" i="0" dirty="0">
                <a:solidFill>
                  <a:srgbClr val="212121"/>
                </a:solidFill>
                <a:effectLst/>
                <a:latin typeface="Cambria" panose="02040503050406030204" pitchFamily="18" charset="0"/>
              </a:rPr>
              <a:t> E, Hussey M, </a:t>
            </a:r>
            <a:r>
              <a:rPr lang="en-GB" sz="1600" b="0" i="0" dirty="0" err="1">
                <a:solidFill>
                  <a:srgbClr val="212121"/>
                </a:solidFill>
                <a:effectLst/>
                <a:latin typeface="Cambria" panose="02040503050406030204" pitchFamily="18" charset="0"/>
              </a:rPr>
              <a:t>Dowshen</a:t>
            </a:r>
            <a:r>
              <a:rPr lang="en-GB" sz="1600" b="0" i="0" dirty="0">
                <a:solidFill>
                  <a:srgbClr val="212121"/>
                </a:solidFill>
                <a:effectLst/>
                <a:latin typeface="Cambria" panose="02040503050406030204" pitchFamily="18" charset="0"/>
              </a:rPr>
              <a:t> SA, et al.. Secondary sexual characteristics in boys: data from the </a:t>
            </a:r>
            <a:r>
              <a:rPr lang="en-GB" sz="1600" b="0" i="0" dirty="0" err="1">
                <a:solidFill>
                  <a:srgbClr val="212121"/>
                </a:solidFill>
                <a:effectLst/>
                <a:latin typeface="Cambria" panose="02040503050406030204" pitchFamily="18" charset="0"/>
              </a:rPr>
              <a:t>Pediatric</a:t>
            </a:r>
            <a:r>
              <a:rPr lang="en-GB" sz="1600" b="0" i="0" dirty="0">
                <a:solidFill>
                  <a:srgbClr val="212121"/>
                </a:solidFill>
                <a:effectLst/>
                <a:latin typeface="Cambria" panose="02040503050406030204" pitchFamily="18" charset="0"/>
              </a:rPr>
              <a:t> Research in Office Settings Network. </a:t>
            </a:r>
            <a:r>
              <a:rPr lang="en-GB" sz="1600" b="0" i="1" dirty="0" err="1">
                <a:solidFill>
                  <a:srgbClr val="212121"/>
                </a:solidFill>
                <a:effectLst/>
                <a:latin typeface="Cambria" panose="02040503050406030204" pitchFamily="18" charset="0"/>
              </a:rPr>
              <a:t>Pediatrics</a:t>
            </a:r>
            <a:r>
              <a:rPr lang="en-GB" sz="1600" b="0" i="0" dirty="0">
                <a:solidFill>
                  <a:srgbClr val="212121"/>
                </a:solidFill>
                <a:effectLst/>
                <a:latin typeface="Cambria" panose="02040503050406030204" pitchFamily="18" charset="0"/>
              </a:rPr>
              <a:t> 2012;130: e1058–68. </a:t>
            </a:r>
            <a:r>
              <a:rPr lang="en-GB" sz="1600" b="0" i="0" dirty="0" err="1">
                <a:solidFill>
                  <a:srgbClr val="212121"/>
                </a:solidFill>
                <a:effectLst/>
                <a:latin typeface="Cambria" panose="02040503050406030204" pitchFamily="18" charset="0"/>
              </a:rPr>
              <a:t>doi</a:t>
            </a:r>
            <a:r>
              <a:rPr lang="en-GB" sz="1600" b="0" i="0" dirty="0">
                <a:solidFill>
                  <a:srgbClr val="212121"/>
                </a:solidFill>
                <a:effectLst/>
                <a:latin typeface="Cambria" panose="02040503050406030204" pitchFamily="18" charset="0"/>
              </a:rPr>
              <a:t>: 10.1542/peds.2011-3291 [</a:t>
            </a:r>
            <a:r>
              <a:rPr lang="en-GB" sz="1600" b="0" i="0" u="sng" dirty="0">
                <a:solidFill>
                  <a:srgbClr val="376FAA"/>
                </a:solidFill>
                <a:effectLst/>
                <a:latin typeface="Cambria" panose="02040503050406030204" pitchFamily="18" charset="0"/>
                <a:hlinkClick r:id="rId8"/>
              </a:rPr>
              <a:t>PubMed</a:t>
            </a:r>
            <a:r>
              <a:rPr lang="en-GB" sz="1600" b="0" i="0" dirty="0">
                <a:solidFill>
                  <a:srgbClr val="212121"/>
                </a:solidFill>
                <a:effectLst/>
                <a:latin typeface="Cambria" panose="02040503050406030204" pitchFamily="18" charset="0"/>
              </a:rPr>
              <a:t>] [</a:t>
            </a:r>
            <a:r>
              <a:rPr lang="en-GB" sz="1600" b="0" i="0" u="sng" dirty="0" err="1">
                <a:solidFill>
                  <a:srgbClr val="376FAA"/>
                </a:solidFill>
                <a:effectLst/>
                <a:latin typeface="Cambria" panose="02040503050406030204" pitchFamily="18" charset="0"/>
                <a:hlinkClick r:id="rId9"/>
              </a:rPr>
              <a:t>CrossRef</a:t>
            </a:r>
            <a:r>
              <a:rPr lang="en-GB" sz="1600" b="0" i="0" dirty="0">
                <a:solidFill>
                  <a:srgbClr val="212121"/>
                </a:solidFill>
                <a:effectLst/>
                <a:latin typeface="Cambria" panose="02040503050406030204" pitchFamily="18" charset="0"/>
              </a:rPr>
              <a:t>] [</a:t>
            </a:r>
            <a:r>
              <a:rPr lang="en-GB" sz="1600" b="0" i="0" u="sng" dirty="0">
                <a:solidFill>
                  <a:srgbClr val="376FAA"/>
                </a:solidFill>
                <a:effectLst/>
                <a:latin typeface="Cambria" panose="02040503050406030204" pitchFamily="18" charset="0"/>
                <a:hlinkClick r:id="rId10"/>
              </a:rPr>
              <a:t>Google Scholar</a:t>
            </a:r>
            <a:r>
              <a:rPr lang="en-GB" sz="1600" b="0" i="0" dirty="0">
                <a:solidFill>
                  <a:srgbClr val="212121"/>
                </a:solidFill>
                <a:effectLst/>
                <a:latin typeface="Cambria" panose="02040503050406030204" pitchFamily="18" charset="0"/>
              </a:rPr>
              <a:t>]</a:t>
            </a:r>
          </a:p>
          <a:p>
            <a:pPr algn="l">
              <a:spcBef>
                <a:spcPts val="1000"/>
              </a:spcBef>
              <a:spcAft>
                <a:spcPts val="1000"/>
              </a:spcAft>
            </a:pPr>
            <a:r>
              <a:rPr lang="en-GB" sz="1600" b="0" i="0" dirty="0">
                <a:solidFill>
                  <a:srgbClr val="212121"/>
                </a:solidFill>
                <a:effectLst/>
                <a:latin typeface="Cambria" panose="02040503050406030204" pitchFamily="18" charset="0"/>
              </a:rPr>
              <a:t>Tanner JM, Healy M, Goldstein H, Cameron N. Assessment of skeletal maturity and prediction of adult height (TW3 method). 3rd ed. London: WB Saunders, Harcourt Publishers Ltd;2001. [</a:t>
            </a:r>
            <a:r>
              <a:rPr lang="en-GB" sz="1600" b="0" i="0" u="sng" dirty="0">
                <a:solidFill>
                  <a:srgbClr val="376FAA"/>
                </a:solidFill>
                <a:effectLst/>
                <a:latin typeface="Cambria" panose="02040503050406030204" pitchFamily="18" charset="0"/>
                <a:hlinkClick r:id="rId11"/>
              </a:rPr>
              <a:t>Google Scholar</a:t>
            </a:r>
            <a:r>
              <a:rPr lang="en-GB" sz="1600" b="0" i="0" dirty="0">
                <a:solidFill>
                  <a:srgbClr val="212121"/>
                </a:solidFill>
                <a:effectLst/>
                <a:latin typeface="Cambria" panose="02040503050406030204" pitchFamily="18" charset="0"/>
              </a:rPr>
              <a:t>]</a:t>
            </a:r>
          </a:p>
          <a:p>
            <a:endParaRPr lang="en-GB" sz="2200" dirty="0"/>
          </a:p>
        </p:txBody>
      </p:sp>
    </p:spTree>
    <p:extLst>
      <p:ext uri="{BB962C8B-B14F-4D97-AF65-F5344CB8AC3E}">
        <p14:creationId xmlns:p14="http://schemas.microsoft.com/office/powerpoint/2010/main" val="607582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08D9D4E-DFE8-A262-6A9D-1F4B142DB9BD}"/>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a:solidFill>
                  <a:srgbClr val="FFFFFF"/>
                </a:solidFill>
                <a:latin typeface="+mj-lt"/>
                <a:ea typeface="+mj-ea"/>
                <a:cs typeface="+mj-cs"/>
              </a:rPr>
              <a:t>Thank you!</a:t>
            </a:r>
          </a:p>
        </p:txBody>
      </p:sp>
    </p:spTree>
    <p:extLst>
      <p:ext uri="{BB962C8B-B14F-4D97-AF65-F5344CB8AC3E}">
        <p14:creationId xmlns:p14="http://schemas.microsoft.com/office/powerpoint/2010/main" val="3285833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CEA31-54FD-4F5F-B144-0C81A242EEFA}"/>
              </a:ext>
            </a:extLst>
          </p:cNvPr>
          <p:cNvSpPr>
            <a:spLocks noGrp="1"/>
          </p:cNvSpPr>
          <p:nvPr>
            <p:ph type="ctrTitle"/>
          </p:nvPr>
        </p:nvSpPr>
        <p:spPr/>
        <p:txBody>
          <a:bodyPr/>
          <a:lstStyle/>
          <a:p>
            <a:r>
              <a:rPr lang="en-GB" dirty="0"/>
              <a:t>Questions?</a:t>
            </a:r>
          </a:p>
        </p:txBody>
      </p:sp>
    </p:spTree>
    <p:extLst>
      <p:ext uri="{BB962C8B-B14F-4D97-AF65-F5344CB8AC3E}">
        <p14:creationId xmlns:p14="http://schemas.microsoft.com/office/powerpoint/2010/main" val="54846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D9D4E-DFE8-A262-6A9D-1F4B142DB9BD}"/>
              </a:ext>
            </a:extLst>
          </p:cNvPr>
          <p:cNvSpPr>
            <a:spLocks noGrp="1"/>
          </p:cNvSpPr>
          <p:nvPr>
            <p:ph type="title"/>
          </p:nvPr>
        </p:nvSpPr>
        <p:spPr>
          <a:xfrm>
            <a:off x="5297762" y="329184"/>
            <a:ext cx="6251110" cy="1783080"/>
          </a:xfrm>
        </p:spPr>
        <p:txBody>
          <a:bodyPr anchor="b">
            <a:normAutofit/>
          </a:bodyPr>
          <a:lstStyle/>
          <a:p>
            <a:r>
              <a:rPr lang="en-GB" sz="5400" b="1" dirty="0"/>
              <a:t>Bone age using AI</a:t>
            </a:r>
          </a:p>
        </p:txBody>
      </p:sp>
      <p:pic>
        <p:nvPicPr>
          <p:cNvPr id="9" name="Picture 8" descr="A picture containing text, handwear&#10;&#10;Description automatically generated">
            <a:extLst>
              <a:ext uri="{FF2B5EF4-FFF2-40B4-BE49-F238E27FC236}">
                <a16:creationId xmlns:a16="http://schemas.microsoft.com/office/drawing/2014/main" id="{E0CE0D27-346E-778B-BB00-4C98DF6CBD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67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AC284607-0B34-B056-42A4-8A583876DDBB}"/>
              </a:ext>
            </a:extLst>
          </p:cNvPr>
          <p:cNvSpPr>
            <a:spLocks noGrp="1"/>
          </p:cNvSpPr>
          <p:nvPr>
            <p:ph idx="1"/>
          </p:nvPr>
        </p:nvSpPr>
        <p:spPr>
          <a:xfrm>
            <a:off x="5297762" y="2665984"/>
            <a:ext cx="6251110" cy="3483864"/>
          </a:xfrm>
        </p:spPr>
        <p:txBody>
          <a:bodyPr>
            <a:normAutofit/>
          </a:bodyPr>
          <a:lstStyle/>
          <a:p>
            <a:r>
              <a:rPr lang="en-US" sz="1900" b="0" i="0" dirty="0">
                <a:effectLst/>
              </a:rPr>
              <a:t>Bone age is a marker of bone maturity. It is determined based on the shape and maturity level of the primary and secondary ossification centers and the time of fusion between the two.</a:t>
            </a:r>
          </a:p>
          <a:p>
            <a:r>
              <a:rPr lang="en-US" sz="1900" b="0" i="0" dirty="0">
                <a:effectLst/>
              </a:rPr>
              <a:t>Automated bone age assessment by </a:t>
            </a:r>
            <a:r>
              <a:rPr lang="en-US" sz="1900" b="0" i="0" dirty="0" err="1">
                <a:effectLst/>
              </a:rPr>
              <a:t>BoneXpert</a:t>
            </a:r>
            <a:r>
              <a:rPr lang="en-US" sz="1900" b="0" i="0" dirty="0">
                <a:effectLst/>
              </a:rPr>
              <a:t>. Once left hand and wrist radiographs are sent to the </a:t>
            </a:r>
            <a:r>
              <a:rPr lang="en-US" sz="1900" b="0" i="0" dirty="0" err="1">
                <a:effectLst/>
              </a:rPr>
              <a:t>BoneXpert</a:t>
            </a:r>
            <a:r>
              <a:rPr lang="en-US" sz="1900" b="0" i="0" dirty="0">
                <a:effectLst/>
              </a:rPr>
              <a:t> artificial intelligence software server, the software applies an active appearance model to analyze the 13 bones. Following this, the left hand and wrist radiographs marked with the final bone age are sent to the Picture of Archiving and Communication System (source: https://bonexpert. com).</a:t>
            </a:r>
          </a:p>
          <a:p>
            <a:endParaRPr lang="en-US" sz="1900" b="0" i="0" dirty="0">
              <a:effectLst/>
              <a:latin typeface="ff1"/>
            </a:endParaRPr>
          </a:p>
          <a:p>
            <a:endParaRPr lang="en-GB" sz="1900" dirty="0"/>
          </a:p>
        </p:txBody>
      </p:sp>
    </p:spTree>
    <p:extLst>
      <p:ext uri="{BB962C8B-B14F-4D97-AF65-F5344CB8AC3E}">
        <p14:creationId xmlns:p14="http://schemas.microsoft.com/office/powerpoint/2010/main" val="3732650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D9D4E-DFE8-A262-6A9D-1F4B142DB9BD}"/>
              </a:ext>
            </a:extLst>
          </p:cNvPr>
          <p:cNvSpPr>
            <a:spLocks noGrp="1"/>
          </p:cNvSpPr>
          <p:nvPr>
            <p:ph type="title"/>
          </p:nvPr>
        </p:nvSpPr>
        <p:spPr>
          <a:xfrm>
            <a:off x="572493" y="238539"/>
            <a:ext cx="11018520" cy="1434415"/>
          </a:xfrm>
        </p:spPr>
        <p:txBody>
          <a:bodyPr anchor="b">
            <a:normAutofit/>
          </a:bodyPr>
          <a:lstStyle/>
          <a:p>
            <a:r>
              <a:rPr lang="en-GB" sz="5400" dirty="0"/>
              <a:t>For further queries</a:t>
            </a:r>
          </a:p>
        </p:txBody>
      </p:sp>
      <p:sp>
        <p:nvSpPr>
          <p:cNvPr id="4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AC284607-0B34-B056-42A4-8A583876DDBB}"/>
              </a:ext>
            </a:extLst>
          </p:cNvPr>
          <p:cNvSpPr>
            <a:spLocks noGrp="1"/>
          </p:cNvSpPr>
          <p:nvPr>
            <p:ph idx="1"/>
          </p:nvPr>
        </p:nvSpPr>
        <p:spPr>
          <a:xfrm>
            <a:off x="585216" y="2437076"/>
            <a:ext cx="11018519" cy="4119172"/>
          </a:xfrm>
        </p:spPr>
        <p:txBody>
          <a:bodyPr anchor="t">
            <a:normAutofit/>
          </a:bodyPr>
          <a:lstStyle/>
          <a:p>
            <a:r>
              <a:rPr lang="en-GB" sz="2000" dirty="0"/>
              <a:t>Dr. Michael Jackson </a:t>
            </a:r>
          </a:p>
          <a:p>
            <a:pPr marL="0" indent="0">
              <a:buNone/>
            </a:pPr>
            <a:r>
              <a:rPr lang="en-GB" sz="2000" dirty="0"/>
              <a:t>    (Consultant Radiologist at </a:t>
            </a:r>
            <a:r>
              <a:rPr lang="en-US" sz="2000" b="0" i="0" dirty="0">
                <a:solidFill>
                  <a:srgbClr val="202124"/>
                </a:solidFill>
                <a:effectLst/>
                <a:latin typeface="Google Sans"/>
              </a:rPr>
              <a:t>Royal Hospital for Children &amp; Young People)</a:t>
            </a:r>
            <a:endParaRPr lang="en-GB" sz="2000" b="0" i="0" dirty="0">
              <a:solidFill>
                <a:srgbClr val="202124"/>
              </a:solidFill>
              <a:effectLst/>
              <a:latin typeface="Google Sans"/>
            </a:endParaRPr>
          </a:p>
          <a:p>
            <a:pPr marL="0" indent="0">
              <a:buNone/>
            </a:pPr>
            <a:r>
              <a:rPr lang="en-GB" sz="2000" dirty="0">
                <a:solidFill>
                  <a:srgbClr val="202124"/>
                </a:solidFill>
                <a:latin typeface="Google Sans"/>
              </a:rPr>
              <a:t>    </a:t>
            </a:r>
            <a:r>
              <a:rPr lang="en-GB" sz="2000" dirty="0"/>
              <a:t>Email: </a:t>
            </a:r>
            <a:r>
              <a:rPr lang="en-GB" sz="2000" dirty="0">
                <a:hlinkClick r:id="rId2"/>
              </a:rPr>
              <a:t>michael.jackson@nhslothian.scot.nhs.uk</a:t>
            </a:r>
            <a:endParaRPr lang="en-GB" sz="2000" dirty="0"/>
          </a:p>
          <a:p>
            <a:pPr marL="0" indent="0">
              <a:buNone/>
            </a:pPr>
            <a:endParaRPr lang="en-GB" sz="2000" dirty="0"/>
          </a:p>
          <a:p>
            <a:pPr marL="0" indent="0">
              <a:buNone/>
            </a:pPr>
            <a:endParaRPr lang="en-GB" sz="2000"/>
          </a:p>
          <a:p>
            <a:pPr marL="0" indent="0">
              <a:buNone/>
            </a:pPr>
            <a:endParaRPr lang="en-GB" sz="2000" dirty="0"/>
          </a:p>
          <a:p>
            <a:r>
              <a:rPr lang="en-GB" sz="2000" dirty="0"/>
              <a:t>Dr. Mehreen Malik</a:t>
            </a:r>
          </a:p>
          <a:p>
            <a:pPr marL="0" indent="0">
              <a:buNone/>
            </a:pPr>
            <a:r>
              <a:rPr lang="en-GB" sz="2000" dirty="0"/>
              <a:t>    (Clinical Fellow in Royal Infirmary of Edinburgh</a:t>
            </a:r>
            <a:r>
              <a:rPr lang="en-US" sz="2000" dirty="0">
                <a:solidFill>
                  <a:srgbClr val="202124"/>
                </a:solidFill>
                <a:latin typeface="Google Sans"/>
              </a:rPr>
              <a:t>)</a:t>
            </a:r>
            <a:endParaRPr lang="en-GB" sz="2000" dirty="0">
              <a:solidFill>
                <a:srgbClr val="202124"/>
              </a:solidFill>
              <a:latin typeface="Google Sans"/>
            </a:endParaRPr>
          </a:p>
          <a:p>
            <a:pPr marL="0" indent="0">
              <a:buNone/>
            </a:pPr>
            <a:r>
              <a:rPr lang="en-GB" sz="2000" dirty="0">
                <a:solidFill>
                  <a:srgbClr val="202124"/>
                </a:solidFill>
                <a:latin typeface="Google Sans"/>
              </a:rPr>
              <a:t>    </a:t>
            </a:r>
            <a:r>
              <a:rPr lang="en-GB" sz="2000" dirty="0"/>
              <a:t>Email: </a:t>
            </a:r>
            <a:r>
              <a:rPr lang="en-GB" sz="2000" dirty="0">
                <a:hlinkClick r:id="rId3"/>
              </a:rPr>
              <a:t>mehreen.malik@nhslothian.scot.nhs.uk</a:t>
            </a:r>
            <a:endParaRPr lang="en-GB" sz="2000" dirty="0"/>
          </a:p>
          <a:p>
            <a:pPr marL="0" indent="0">
              <a:buNone/>
            </a:pPr>
            <a:endParaRPr lang="en-GB" sz="2000" dirty="0"/>
          </a:p>
          <a:p>
            <a:pPr marL="0" indent="0">
              <a:buNone/>
            </a:pPr>
            <a:endParaRPr lang="en-GB" sz="2000" dirty="0"/>
          </a:p>
          <a:p>
            <a:endParaRPr lang="en-GB" sz="2200" dirty="0"/>
          </a:p>
        </p:txBody>
      </p:sp>
    </p:spTree>
    <p:extLst>
      <p:ext uri="{BB962C8B-B14F-4D97-AF65-F5344CB8AC3E}">
        <p14:creationId xmlns:p14="http://schemas.microsoft.com/office/powerpoint/2010/main" val="383769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5573C-B66D-D5E3-9574-8660BE9810BF}"/>
              </a:ext>
            </a:extLst>
          </p:cNvPr>
          <p:cNvSpPr>
            <a:spLocks noGrp="1"/>
          </p:cNvSpPr>
          <p:nvPr>
            <p:ph type="title"/>
          </p:nvPr>
        </p:nvSpPr>
        <p:spPr>
          <a:xfrm>
            <a:off x="838200" y="365125"/>
            <a:ext cx="10515600" cy="1325563"/>
          </a:xfrm>
        </p:spPr>
        <p:txBody>
          <a:bodyPr>
            <a:normAutofit/>
          </a:bodyPr>
          <a:lstStyle/>
          <a:p>
            <a:r>
              <a:rPr lang="en-GB" sz="5400" b="1" dirty="0"/>
              <a:t>GP (</a:t>
            </a:r>
            <a:r>
              <a:rPr lang="en-GB" sz="5400" b="1" i="0" dirty="0" err="1">
                <a:effectLst/>
              </a:rPr>
              <a:t>Greulich</a:t>
            </a:r>
            <a:r>
              <a:rPr lang="en-GB" sz="5400" b="1" i="0" dirty="0">
                <a:effectLst/>
              </a:rPr>
              <a:t>-Pyle )</a:t>
            </a:r>
            <a:r>
              <a:rPr lang="en-GB" sz="5400" b="1" dirty="0"/>
              <a:t> Method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A6EF73-0D79-4FF7-AD54-31EAF7CE3A9A}"/>
              </a:ext>
            </a:extLst>
          </p:cNvPr>
          <p:cNvSpPr>
            <a:spLocks noGrp="1"/>
          </p:cNvSpPr>
          <p:nvPr>
            <p:ph idx="1"/>
          </p:nvPr>
        </p:nvSpPr>
        <p:spPr>
          <a:xfrm>
            <a:off x="838200" y="1929384"/>
            <a:ext cx="10515600" cy="4251960"/>
          </a:xfrm>
        </p:spPr>
        <p:txBody>
          <a:bodyPr>
            <a:normAutofit/>
          </a:bodyPr>
          <a:lstStyle/>
          <a:p>
            <a:pPr marL="0" indent="0">
              <a:spcBef>
                <a:spcPts val="2000"/>
              </a:spcBef>
              <a:spcAft>
                <a:spcPts val="1000"/>
              </a:spcAft>
              <a:buNone/>
            </a:pPr>
            <a:endParaRPr lang="en-US" sz="2000" b="0" i="0" dirty="0">
              <a:effectLst/>
              <a:latin typeface="Cambria" panose="02040503050406030204" pitchFamily="18" charset="0"/>
            </a:endParaRPr>
          </a:p>
          <a:p>
            <a:pPr>
              <a:spcBef>
                <a:spcPts val="2000"/>
              </a:spcBef>
              <a:spcAft>
                <a:spcPts val="2000"/>
              </a:spcAft>
            </a:pPr>
            <a:r>
              <a:rPr lang="en-US" sz="2000" b="0" i="0" dirty="0">
                <a:effectLst/>
              </a:rPr>
              <a:t>The GP method is an atlas method in which bone age is evaluated by comparing the radiograph of the patient with the nearest standard radiograph in the atlas published in 1959</a:t>
            </a:r>
          </a:p>
          <a:p>
            <a:pPr>
              <a:spcBef>
                <a:spcPts val="2000"/>
              </a:spcBef>
              <a:spcAft>
                <a:spcPts val="2000"/>
              </a:spcAft>
            </a:pPr>
            <a:r>
              <a:rPr lang="en-US" sz="2000" b="0" i="0" dirty="0">
                <a:effectLst/>
              </a:rPr>
              <a:t>The GP method was developed using radiographs of upper-middle class Caucasian children in Cleveland, Ohio, United States, and the radiographs were obtained between 1931 and 1942</a:t>
            </a:r>
          </a:p>
          <a:p>
            <a:pPr>
              <a:spcBef>
                <a:spcPts val="2000"/>
              </a:spcBef>
              <a:spcAft>
                <a:spcPts val="2000"/>
              </a:spcAft>
            </a:pPr>
            <a:r>
              <a:rPr lang="en-US" sz="2000" b="0" i="0" dirty="0">
                <a:effectLst/>
              </a:rPr>
              <a:t>It has recently been reported that secondary sex characteristics in current boys and girls begin earlier than they did several decades ago in the United States, therefore, it may be difficult to assess bone age accurately in current children using the GP method</a:t>
            </a:r>
          </a:p>
          <a:p>
            <a:endParaRPr lang="en-GB" sz="2000" dirty="0"/>
          </a:p>
        </p:txBody>
      </p:sp>
    </p:spTree>
    <p:extLst>
      <p:ext uri="{BB962C8B-B14F-4D97-AF65-F5344CB8AC3E}">
        <p14:creationId xmlns:p14="http://schemas.microsoft.com/office/powerpoint/2010/main" val="322948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F7B612-633E-59C5-BE60-A0C0B4FE9B27}"/>
              </a:ext>
            </a:extLst>
          </p:cNvPr>
          <p:cNvSpPr>
            <a:spLocks noGrp="1"/>
          </p:cNvSpPr>
          <p:nvPr>
            <p:ph type="title"/>
          </p:nvPr>
        </p:nvSpPr>
        <p:spPr>
          <a:xfrm>
            <a:off x="838200" y="365125"/>
            <a:ext cx="10515600" cy="1325563"/>
          </a:xfrm>
        </p:spPr>
        <p:txBody>
          <a:bodyPr>
            <a:normAutofit/>
          </a:bodyPr>
          <a:lstStyle/>
          <a:p>
            <a:r>
              <a:rPr lang="en-US" sz="5400" b="1" i="0" dirty="0">
                <a:effectLst/>
              </a:rPr>
              <a:t>Tanner-Whitehouse (TW) methods</a:t>
            </a:r>
            <a:r>
              <a:rPr lang="en-US" sz="5400" b="0" i="0" dirty="0">
                <a:effectLst/>
              </a:rPr>
              <a:t> </a:t>
            </a:r>
            <a:endParaRPr lang="en-GB"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A66219-B5C5-B4E5-B875-DD6248A63AC3}"/>
              </a:ext>
            </a:extLst>
          </p:cNvPr>
          <p:cNvSpPr>
            <a:spLocks noGrp="1"/>
          </p:cNvSpPr>
          <p:nvPr>
            <p:ph idx="1"/>
          </p:nvPr>
        </p:nvSpPr>
        <p:spPr>
          <a:xfrm>
            <a:off x="838200" y="1929384"/>
            <a:ext cx="10515600" cy="4251960"/>
          </a:xfrm>
        </p:spPr>
        <p:txBody>
          <a:bodyPr>
            <a:normAutofit/>
          </a:bodyPr>
          <a:lstStyle/>
          <a:p>
            <a:r>
              <a:rPr lang="en-US" sz="2000" b="0" i="0" dirty="0">
                <a:effectLst/>
              </a:rPr>
              <a:t>The </a:t>
            </a:r>
            <a:r>
              <a:rPr lang="en-US" sz="2000" b="0" i="0" dirty="0" err="1">
                <a:effectLst/>
              </a:rPr>
              <a:t>TW2</a:t>
            </a:r>
            <a:r>
              <a:rPr lang="en-US" sz="2000" b="0" i="0" dirty="0">
                <a:effectLst/>
              </a:rPr>
              <a:t> method evaluates maturity scores for the radius, ulna, carpals and 13 hand short bones.</a:t>
            </a:r>
          </a:p>
          <a:p>
            <a:r>
              <a:rPr lang="en-US" sz="2000" b="0" i="0" dirty="0">
                <a:effectLst/>
              </a:rPr>
              <a:t>Each of the bones that is being evaluated is compared to a standard set of bones at different stages of maturation. A score is assigned to each bone based on maturation and sex of the patient.</a:t>
            </a:r>
          </a:p>
          <a:p>
            <a:r>
              <a:rPr lang="en-US" sz="2000" b="0" i="0" dirty="0">
                <a:effectLst/>
              </a:rPr>
              <a:t>Once all the bones have been scored, a total score is generated by adding all bone scores together and then plotted on a graph to determine how the bone age relates to the chronological age.</a:t>
            </a:r>
          </a:p>
          <a:p>
            <a:r>
              <a:rPr lang="en-US" sz="2000" b="0" i="0" dirty="0">
                <a:effectLst/>
              </a:rPr>
              <a:t>The </a:t>
            </a:r>
            <a:r>
              <a:rPr lang="en-US" sz="2000" b="0" i="0" dirty="0" err="1">
                <a:effectLst/>
              </a:rPr>
              <a:t>TW2</a:t>
            </a:r>
            <a:r>
              <a:rPr lang="en-US" sz="2000" b="0" i="0" dirty="0">
                <a:effectLst/>
              </a:rPr>
              <a:t> method was developed using radiographs from average-class children in the UK between 1950 and 1960. </a:t>
            </a:r>
            <a:endParaRPr lang="en-US" sz="2000" dirty="0"/>
          </a:p>
          <a:p>
            <a:r>
              <a:rPr lang="en-US" sz="2000" b="0" i="0" dirty="0" err="1">
                <a:effectLst/>
              </a:rPr>
              <a:t>TW3</a:t>
            </a:r>
            <a:r>
              <a:rPr lang="en-US" sz="2000" b="0" i="0" dirty="0">
                <a:effectLst/>
              </a:rPr>
              <a:t> (Tanner-Whitehouse 3) method is an update published in 2001.</a:t>
            </a:r>
          </a:p>
          <a:p>
            <a:endParaRPr lang="en-GB" sz="2200" dirty="0"/>
          </a:p>
        </p:txBody>
      </p:sp>
    </p:spTree>
    <p:extLst>
      <p:ext uri="{BB962C8B-B14F-4D97-AF65-F5344CB8AC3E}">
        <p14:creationId xmlns:p14="http://schemas.microsoft.com/office/powerpoint/2010/main" val="405506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D9D4E-DFE8-A262-6A9D-1F4B142DB9BD}"/>
              </a:ext>
            </a:extLst>
          </p:cNvPr>
          <p:cNvSpPr>
            <a:spLocks noGrp="1"/>
          </p:cNvSpPr>
          <p:nvPr>
            <p:ph type="title"/>
          </p:nvPr>
        </p:nvSpPr>
        <p:spPr>
          <a:xfrm>
            <a:off x="838200" y="365125"/>
            <a:ext cx="10515600" cy="1325563"/>
          </a:xfrm>
        </p:spPr>
        <p:txBody>
          <a:bodyPr>
            <a:normAutofit/>
          </a:bodyPr>
          <a:lstStyle/>
          <a:p>
            <a:r>
              <a:rPr lang="en-GB" sz="5400" b="1" dirty="0"/>
              <a:t>Objective</a:t>
            </a: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AC284607-0B34-B056-42A4-8A583876DDBB}"/>
              </a:ext>
            </a:extLst>
          </p:cNvPr>
          <p:cNvSpPr>
            <a:spLocks noGrp="1"/>
          </p:cNvSpPr>
          <p:nvPr>
            <p:ph idx="1"/>
          </p:nvPr>
        </p:nvSpPr>
        <p:spPr>
          <a:xfrm>
            <a:off x="838200" y="2466160"/>
            <a:ext cx="10515600" cy="1073552"/>
          </a:xfrm>
        </p:spPr>
        <p:txBody>
          <a:bodyPr>
            <a:normAutofit lnSpcReduction="10000"/>
          </a:bodyPr>
          <a:lstStyle/>
          <a:p>
            <a:r>
              <a:rPr lang="en-US" sz="2200" b="0" i="0" dirty="0">
                <a:effectLst/>
              </a:rPr>
              <a:t>To assess the accuracy of different bone age assessment methods</a:t>
            </a:r>
          </a:p>
          <a:p>
            <a:r>
              <a:rPr lang="en-US" sz="2200" b="0" i="0" dirty="0">
                <a:effectLst/>
              </a:rPr>
              <a:t>In </a:t>
            </a:r>
            <a:r>
              <a:rPr lang="en-GB" sz="2200" b="0" i="0" dirty="0">
                <a:effectLst/>
              </a:rPr>
              <a:t>our study we did the comparison of GP (Greulich &amp; Pyle Atlas</a:t>
            </a:r>
            <a:r>
              <a:rPr lang="en-GB" sz="2200" dirty="0"/>
              <a:t>) method and</a:t>
            </a:r>
            <a:r>
              <a:rPr lang="en-US" sz="2200" b="0" i="0" dirty="0">
                <a:effectLst/>
              </a:rPr>
              <a:t> Tanner W</a:t>
            </a:r>
            <a:r>
              <a:rPr lang="en-US" sz="2200" dirty="0"/>
              <a:t>hitehouse 2 and 3 methods of bone age assessment.</a:t>
            </a:r>
            <a:endParaRPr lang="en-GB" sz="2200" dirty="0"/>
          </a:p>
          <a:p>
            <a:endParaRPr lang="en-US" sz="2200" b="0" i="0" dirty="0">
              <a:effectLst/>
            </a:endParaRPr>
          </a:p>
          <a:p>
            <a:pPr marL="0" indent="0">
              <a:buNone/>
            </a:pPr>
            <a:endParaRPr lang="en-US" sz="2200" b="0" i="0" dirty="0">
              <a:effectLst/>
              <a:latin typeface="ff1"/>
            </a:endParaRPr>
          </a:p>
          <a:p>
            <a:endParaRPr lang="en-GB" sz="2200" dirty="0"/>
          </a:p>
        </p:txBody>
      </p:sp>
    </p:spTree>
    <p:extLst>
      <p:ext uri="{BB962C8B-B14F-4D97-AF65-F5344CB8AC3E}">
        <p14:creationId xmlns:p14="http://schemas.microsoft.com/office/powerpoint/2010/main" val="105676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D9D4E-DFE8-A262-6A9D-1F4B142DB9BD}"/>
              </a:ext>
            </a:extLst>
          </p:cNvPr>
          <p:cNvSpPr>
            <a:spLocks noGrp="1"/>
          </p:cNvSpPr>
          <p:nvPr>
            <p:ph type="title"/>
          </p:nvPr>
        </p:nvSpPr>
        <p:spPr>
          <a:xfrm>
            <a:off x="838200" y="365125"/>
            <a:ext cx="10515600" cy="1325563"/>
          </a:xfrm>
        </p:spPr>
        <p:txBody>
          <a:bodyPr>
            <a:normAutofit/>
          </a:bodyPr>
          <a:lstStyle/>
          <a:p>
            <a:r>
              <a:rPr lang="en-GB" sz="5400" b="1" dirty="0"/>
              <a:t>Methodology</a:t>
            </a: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85EE867-87EE-4321-B0C9-901583C5527A}"/>
              </a:ext>
            </a:extLst>
          </p:cNvPr>
          <p:cNvSpPr>
            <a:spLocks noGrp="1"/>
          </p:cNvSpPr>
          <p:nvPr>
            <p:ph idx="1"/>
          </p:nvPr>
        </p:nvSpPr>
        <p:spPr>
          <a:xfrm>
            <a:off x="669036" y="2458857"/>
            <a:ext cx="10515600" cy="2948849"/>
          </a:xfrm>
        </p:spPr>
        <p:txBody>
          <a:bodyPr/>
          <a:lstStyle/>
          <a:p>
            <a:pPr>
              <a:spcAft>
                <a:spcPts val="600"/>
              </a:spcAft>
            </a:pPr>
            <a:r>
              <a:rPr lang="en-US" sz="2000" b="0" i="0" dirty="0">
                <a:effectLst/>
              </a:rPr>
              <a:t>Radiographs of children attending Royal Hospital for Children &amp; Young people over the </a:t>
            </a:r>
            <a:r>
              <a:rPr lang="en-US" sz="2000" dirty="0"/>
              <a:t>period of </a:t>
            </a:r>
            <a:r>
              <a:rPr lang="en-US" sz="2000" b="0" i="0" dirty="0">
                <a:effectLst/>
              </a:rPr>
              <a:t>18 months  ( June 21- </a:t>
            </a:r>
            <a:r>
              <a:rPr lang="en-US" sz="2000" dirty="0"/>
              <a:t>November 22) </a:t>
            </a:r>
            <a:r>
              <a:rPr lang="en-US" sz="2000" b="0" i="0" dirty="0">
                <a:effectLst/>
              </a:rPr>
              <a:t>were analysed in this retrospective study</a:t>
            </a:r>
          </a:p>
          <a:p>
            <a:pPr>
              <a:spcAft>
                <a:spcPts val="600"/>
              </a:spcAft>
            </a:pPr>
            <a:r>
              <a:rPr lang="en-US" sz="2000" b="0" i="0" dirty="0">
                <a:effectLst/>
              </a:rPr>
              <a:t>In our study we assumed that these were the images of healthy children</a:t>
            </a:r>
          </a:p>
          <a:p>
            <a:pPr>
              <a:spcAft>
                <a:spcPts val="600"/>
              </a:spcAft>
            </a:pPr>
            <a:r>
              <a:rPr lang="en-US" sz="2000" dirty="0"/>
              <a:t>A comparison of GP method bone age assessment, TW2 assessment and TW3 assessment to real age was done separately by following methods:</a:t>
            </a:r>
          </a:p>
          <a:p>
            <a:pPr lvl="1">
              <a:spcAft>
                <a:spcPts val="600"/>
              </a:spcAft>
            </a:pPr>
            <a:r>
              <a:rPr lang="en-US" sz="1600" b="0" i="0" dirty="0">
                <a:effectLst/>
              </a:rPr>
              <a:t>Mean Absolute Deviations (MADs)</a:t>
            </a:r>
          </a:p>
          <a:p>
            <a:pPr lvl="1">
              <a:spcAft>
                <a:spcPts val="600"/>
              </a:spcAft>
            </a:pPr>
            <a:r>
              <a:rPr lang="en-US" sz="1600" i="1" dirty="0"/>
              <a:t>t</a:t>
            </a:r>
            <a:r>
              <a:rPr lang="en-US" sz="1600" dirty="0"/>
              <a:t> tests for mean differences</a:t>
            </a:r>
            <a:endParaRPr lang="en-US" sz="1600" b="0" i="0" dirty="0">
              <a:effectLst/>
            </a:endParaRPr>
          </a:p>
          <a:p>
            <a:endParaRPr lang="en-GB" dirty="0"/>
          </a:p>
        </p:txBody>
      </p:sp>
    </p:spTree>
    <p:extLst>
      <p:ext uri="{BB962C8B-B14F-4D97-AF65-F5344CB8AC3E}">
        <p14:creationId xmlns:p14="http://schemas.microsoft.com/office/powerpoint/2010/main" val="316777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70C94-7DB4-85FE-251F-675F9E0A0931}"/>
              </a:ext>
            </a:extLst>
          </p:cNvPr>
          <p:cNvSpPr>
            <a:spLocks noGrp="1"/>
          </p:cNvSpPr>
          <p:nvPr>
            <p:ph type="title"/>
          </p:nvPr>
        </p:nvSpPr>
        <p:spPr/>
        <p:txBody>
          <a:bodyPr/>
          <a:lstStyle/>
          <a:p>
            <a:endParaRPr lang="en-GB"/>
          </a:p>
        </p:txBody>
      </p:sp>
      <p:pic>
        <p:nvPicPr>
          <p:cNvPr id="6" name="Content Placeholder 5" descr="Text&#10;&#10;Description automatically generated with medium confidence">
            <a:extLst>
              <a:ext uri="{FF2B5EF4-FFF2-40B4-BE49-F238E27FC236}">
                <a16:creationId xmlns:a16="http://schemas.microsoft.com/office/drawing/2014/main" id="{4AB5F940-C9C4-6DFA-DC08-1D8353C463B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634451" cy="6815293"/>
          </a:xfrm>
        </p:spPr>
      </p:pic>
    </p:spTree>
    <p:extLst>
      <p:ext uri="{BB962C8B-B14F-4D97-AF65-F5344CB8AC3E}">
        <p14:creationId xmlns:p14="http://schemas.microsoft.com/office/powerpoint/2010/main" val="30462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engineering drawing&#10;&#10;Description automatically generated">
            <a:extLst>
              <a:ext uri="{FF2B5EF4-FFF2-40B4-BE49-F238E27FC236}">
                <a16:creationId xmlns:a16="http://schemas.microsoft.com/office/drawing/2014/main" id="{5D91B1E6-9177-AF88-143D-C69B8BACED6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4902" y="324465"/>
            <a:ext cx="10835149" cy="5852498"/>
          </a:xfrm>
        </p:spPr>
      </p:pic>
    </p:spTree>
    <p:extLst>
      <p:ext uri="{BB962C8B-B14F-4D97-AF65-F5344CB8AC3E}">
        <p14:creationId xmlns:p14="http://schemas.microsoft.com/office/powerpoint/2010/main" val="316121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D9D4E-DFE8-A262-6A9D-1F4B142DB9BD}"/>
              </a:ext>
            </a:extLst>
          </p:cNvPr>
          <p:cNvSpPr>
            <a:spLocks noGrp="1"/>
          </p:cNvSpPr>
          <p:nvPr>
            <p:ph type="title"/>
          </p:nvPr>
        </p:nvSpPr>
        <p:spPr>
          <a:xfrm>
            <a:off x="838200" y="365125"/>
            <a:ext cx="10515600" cy="1325563"/>
          </a:xfrm>
        </p:spPr>
        <p:txBody>
          <a:bodyPr>
            <a:normAutofit/>
          </a:bodyPr>
          <a:lstStyle/>
          <a:p>
            <a:r>
              <a:rPr lang="en-GB" sz="5400" b="1" dirty="0"/>
              <a:t>Results</a:t>
            </a: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85EE867-87EE-4321-B0C9-901583C5527A}"/>
              </a:ext>
            </a:extLst>
          </p:cNvPr>
          <p:cNvSpPr>
            <a:spLocks noGrp="1"/>
          </p:cNvSpPr>
          <p:nvPr>
            <p:ph idx="1"/>
          </p:nvPr>
        </p:nvSpPr>
        <p:spPr>
          <a:xfrm>
            <a:off x="669036" y="2458857"/>
            <a:ext cx="10515600" cy="1564503"/>
          </a:xfrm>
        </p:spPr>
        <p:txBody>
          <a:bodyPr/>
          <a:lstStyle/>
          <a:p>
            <a:r>
              <a:rPr lang="en-GB" sz="2200" dirty="0"/>
              <a:t>Of the 356 children eligible for inclusion, 234 had complete data</a:t>
            </a:r>
          </a:p>
          <a:p>
            <a:r>
              <a:rPr lang="en-GB" sz="2200" dirty="0"/>
              <a:t>Males 142; Females 92</a:t>
            </a:r>
          </a:p>
          <a:p>
            <a:r>
              <a:rPr lang="en-GB" sz="2200" dirty="0"/>
              <a:t>Age range: 5 months to 16 years</a:t>
            </a:r>
          </a:p>
          <a:p>
            <a:endParaRPr lang="en-GB" dirty="0"/>
          </a:p>
        </p:txBody>
      </p:sp>
      <p:graphicFrame>
        <p:nvGraphicFramePr>
          <p:cNvPr id="6" name="Table 5">
            <a:extLst>
              <a:ext uri="{FF2B5EF4-FFF2-40B4-BE49-F238E27FC236}">
                <a16:creationId xmlns:a16="http://schemas.microsoft.com/office/drawing/2014/main" id="{A05BA46A-B3DF-44FC-9C6C-683C4269A41B}"/>
              </a:ext>
            </a:extLst>
          </p:cNvPr>
          <p:cNvGraphicFramePr>
            <a:graphicFrameLocks noGrp="1"/>
          </p:cNvGraphicFramePr>
          <p:nvPr>
            <p:extLst>
              <p:ext uri="{D42A27DB-BD31-4B8C-83A1-F6EECF244321}">
                <p14:modId xmlns:p14="http://schemas.microsoft.com/office/powerpoint/2010/main" val="2145304763"/>
              </p:ext>
            </p:extLst>
          </p:nvPr>
        </p:nvGraphicFramePr>
        <p:xfrm>
          <a:off x="6096000" y="3710485"/>
          <a:ext cx="4440902" cy="2782390"/>
        </p:xfrm>
        <a:graphic>
          <a:graphicData uri="http://schemas.openxmlformats.org/drawingml/2006/table">
            <a:tbl>
              <a:tblPr firstRow="1" firstCol="1" bandRow="1">
                <a:tableStyleId>{0E3FDE45-AF77-4B5C-9715-49D594BDF05E}</a:tableStyleId>
              </a:tblPr>
              <a:tblGrid>
                <a:gridCol w="2220451">
                  <a:extLst>
                    <a:ext uri="{9D8B030D-6E8A-4147-A177-3AD203B41FA5}">
                      <a16:colId xmlns:a16="http://schemas.microsoft.com/office/drawing/2014/main" val="1163230997"/>
                    </a:ext>
                  </a:extLst>
                </a:gridCol>
                <a:gridCol w="2220451">
                  <a:extLst>
                    <a:ext uri="{9D8B030D-6E8A-4147-A177-3AD203B41FA5}">
                      <a16:colId xmlns:a16="http://schemas.microsoft.com/office/drawing/2014/main" val="542199744"/>
                    </a:ext>
                  </a:extLst>
                </a:gridCol>
              </a:tblGrid>
              <a:tr h="556478">
                <a:tc>
                  <a:txBody>
                    <a:bodyPr/>
                    <a:lstStyle/>
                    <a:p>
                      <a:pPr algn="ctr">
                        <a:lnSpc>
                          <a:spcPct val="150000"/>
                        </a:lnSpc>
                        <a:spcAft>
                          <a:spcPts val="800"/>
                        </a:spcAft>
                      </a:pPr>
                      <a:r>
                        <a:rPr lang="en-GB" sz="1200" b="1" dirty="0">
                          <a:effectLst/>
                        </a:rPr>
                        <a:t>Method</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GB" sz="1200" b="1" dirty="0">
                          <a:effectLst/>
                        </a:rPr>
                        <a:t>Mean (</a:t>
                      </a:r>
                      <a:r>
                        <a:rPr lang="en-GB" sz="1200" b="1" dirty="0" err="1">
                          <a:effectLst/>
                        </a:rPr>
                        <a:t>sd</a:t>
                      </a:r>
                      <a:r>
                        <a:rPr lang="en-GB" sz="1200" b="1" dirty="0">
                          <a:effectLst/>
                        </a:rPr>
                        <a:t>)</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4929282"/>
                  </a:ext>
                </a:extLst>
              </a:tr>
              <a:tr h="556478">
                <a:tc>
                  <a:txBody>
                    <a:bodyPr/>
                    <a:lstStyle/>
                    <a:p>
                      <a:pPr algn="ctr">
                        <a:lnSpc>
                          <a:spcPct val="150000"/>
                        </a:lnSpc>
                        <a:spcAft>
                          <a:spcPts val="800"/>
                        </a:spcAft>
                      </a:pPr>
                      <a:r>
                        <a:rPr lang="en-GB" sz="1200" b="1" dirty="0">
                          <a:effectLst/>
                        </a:rPr>
                        <a:t>Real Age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GB" sz="1200" dirty="0">
                          <a:effectLst/>
                        </a:rPr>
                        <a:t>10.54 (± 4.13)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1876292"/>
                  </a:ext>
                </a:extLst>
              </a:tr>
              <a:tr h="556478">
                <a:tc>
                  <a:txBody>
                    <a:bodyPr/>
                    <a:lstStyle/>
                    <a:p>
                      <a:pPr algn="ctr">
                        <a:lnSpc>
                          <a:spcPct val="150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GP Method</a:t>
                      </a:r>
                    </a:p>
                  </a:txBody>
                  <a:tcPr marL="68580" marR="68580" marT="0" marB="0" anchor="ctr"/>
                </a:tc>
                <a:tc>
                  <a:txBody>
                    <a:bodyPr/>
                    <a:lstStyle/>
                    <a:p>
                      <a:pPr algn="ctr">
                        <a:lnSpc>
                          <a:spcPct val="150000"/>
                        </a:lnSpc>
                        <a:spcAft>
                          <a:spcPts val="800"/>
                        </a:spcAft>
                      </a:pPr>
                      <a:r>
                        <a:rPr lang="en-GB" sz="1200" dirty="0">
                          <a:effectLst/>
                        </a:rPr>
                        <a:t>10.85 (± 4.33)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7183101"/>
                  </a:ext>
                </a:extLst>
              </a:tr>
              <a:tr h="556478">
                <a:tc>
                  <a:txBody>
                    <a:bodyPr/>
                    <a:lstStyle/>
                    <a:p>
                      <a:pPr algn="ctr">
                        <a:lnSpc>
                          <a:spcPct val="150000"/>
                        </a:lnSpc>
                        <a:spcAft>
                          <a:spcPts val="800"/>
                        </a:spcAft>
                      </a:pPr>
                      <a:r>
                        <a:rPr lang="en-GB" sz="1200" b="1" dirty="0">
                          <a:effectLst/>
                        </a:rPr>
                        <a:t>TW2 Age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GB" sz="1200">
                          <a:effectLst/>
                        </a:rPr>
                        <a:t>11.19 </a:t>
                      </a:r>
                      <a:r>
                        <a:rPr lang="en-GB" sz="1200" dirty="0">
                          <a:effectLst/>
                        </a:rPr>
                        <a:t>(± 4.70)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0302612"/>
                  </a:ext>
                </a:extLst>
              </a:tr>
              <a:tr h="556478">
                <a:tc>
                  <a:txBody>
                    <a:bodyPr/>
                    <a:lstStyle/>
                    <a:p>
                      <a:pPr algn="ctr">
                        <a:lnSpc>
                          <a:spcPct val="150000"/>
                        </a:lnSpc>
                        <a:spcAft>
                          <a:spcPts val="800"/>
                        </a:spcAft>
                      </a:pPr>
                      <a:r>
                        <a:rPr lang="en-GB" sz="1200" b="1" dirty="0">
                          <a:effectLst/>
                        </a:rPr>
                        <a:t>TW3 Age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n-GB" sz="1200" dirty="0">
                          <a:effectLst/>
                        </a:rPr>
                        <a:t>10.43 (± 4.31)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7322087"/>
                  </a:ext>
                </a:extLst>
              </a:tr>
            </a:tbl>
          </a:graphicData>
        </a:graphic>
      </p:graphicFrame>
    </p:spTree>
    <p:extLst>
      <p:ext uri="{BB962C8B-B14F-4D97-AF65-F5344CB8AC3E}">
        <p14:creationId xmlns:p14="http://schemas.microsoft.com/office/powerpoint/2010/main" val="1047660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2108</TotalTime>
  <Words>1414</Words>
  <Application>Microsoft Office PowerPoint</Application>
  <PresentationFormat>Widescreen</PresentationFormat>
  <Paragraphs>160</Paragraphs>
  <Slides>20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vt:lpstr>
      <vt:lpstr>ff1</vt:lpstr>
      <vt:lpstr>Google Sans</vt:lpstr>
      <vt:lpstr>Office Theme</vt:lpstr>
      <vt:lpstr>Assessment of the accuracy of bone age estimates by artificial intelligence in paediatric patients</vt:lpstr>
      <vt:lpstr>Bone age using AI</vt:lpstr>
      <vt:lpstr>GP (Greulich-Pyle ) Method</vt:lpstr>
      <vt:lpstr>Tanner-Whitehouse (TW) methods </vt:lpstr>
      <vt:lpstr>Objective</vt:lpstr>
      <vt:lpstr>Methodology</vt:lpstr>
      <vt:lpstr>PowerPoint Presentation</vt:lpstr>
      <vt:lpstr>PowerPoint Presentation</vt:lpstr>
      <vt:lpstr>Results</vt:lpstr>
      <vt:lpstr>Results (cont.)</vt:lpstr>
      <vt:lpstr>Results (cont.)</vt:lpstr>
      <vt:lpstr>Interpretation</vt:lpstr>
      <vt:lpstr>Comparison by age</vt:lpstr>
      <vt:lpstr>Comparison by age</vt:lpstr>
      <vt:lpstr>Conclusions</vt:lpstr>
      <vt:lpstr>Future work</vt:lpstr>
      <vt:lpstr>References</vt:lpstr>
      <vt:lpstr>Thank you!</vt:lpstr>
      <vt:lpstr>Questions?</vt:lpstr>
      <vt:lpstr>For further queries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bone age assessment by artificial intelligence : prospective/changing the future  of bone age assessment in peadiatric radiology</dc:title>
  <dc:creator>MEHREEN MALIK</dc:creator>
  <cp:lastModifiedBy>Laura Craig</cp:lastModifiedBy>
  <cp:revision>34</cp:revision>
  <dcterms:created xsi:type="dcterms:W3CDTF">2022-11-30T22:41:37Z</dcterms:created>
  <dcterms:modified xsi:type="dcterms:W3CDTF">2023-04-27T15:16:25Z</dcterms:modified>
</cp:coreProperties>
</file>