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1" r:id="rId3"/>
    <p:sldId id="270" r:id="rId4"/>
    <p:sldId id="271" r:id="rId5"/>
    <p:sldId id="272" r:id="rId6"/>
    <p:sldId id="277" r:id="rId7"/>
    <p:sldId id="275" r:id="rId8"/>
    <p:sldId id="278" r:id="rId9"/>
    <p:sldId id="273" r:id="rId10"/>
    <p:sldId id="279" r:id="rId11"/>
    <p:sldId id="28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5F977-5651-48E9-8D85-5F56A51DEAFE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A59B0-8B7D-49AD-BFBF-CC84F925A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37FB-99C3-4F38-BD87-3374D7875B67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2FE7-4E6F-4195-A93E-84BC13DEB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37FB-99C3-4F38-BD87-3374D7875B67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2FE7-4E6F-4195-A93E-84BC13DEB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37FB-99C3-4F38-BD87-3374D7875B67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2FE7-4E6F-4195-A93E-84BC13DEB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37FB-99C3-4F38-BD87-3374D7875B67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2FE7-4E6F-4195-A93E-84BC13DEB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37FB-99C3-4F38-BD87-3374D7875B67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2FE7-4E6F-4195-A93E-84BC13DEB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37FB-99C3-4F38-BD87-3374D7875B67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2FE7-4E6F-4195-A93E-84BC13DEB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37FB-99C3-4F38-BD87-3374D7875B67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2FE7-4E6F-4195-A93E-84BC13DEB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37FB-99C3-4F38-BD87-3374D7875B67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2FE7-4E6F-4195-A93E-84BC13DEB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37FB-99C3-4F38-BD87-3374D7875B67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2FE7-4E6F-4195-A93E-84BC13DEB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37FB-99C3-4F38-BD87-3374D7875B67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2FE7-4E6F-4195-A93E-84BC13DEB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37FB-99C3-4F38-BD87-3374D7875B67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2FE7-4E6F-4195-A93E-84BC13DEB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537FB-99C3-4F38-BD87-3374D7875B67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D2FE7-4E6F-4195-A93E-84BC13DEB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Congenital hypothyroidism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Severity of HT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Salerno M, </a:t>
            </a:r>
            <a:r>
              <a:rPr lang="en-US" sz="1600" dirty="0" err="1"/>
              <a:t>Militerni</a:t>
            </a:r>
            <a:r>
              <a:rPr lang="en-US" sz="1600" dirty="0"/>
              <a:t> R, Di </a:t>
            </a:r>
            <a:r>
              <a:rPr lang="en-US" sz="1600" dirty="0" err="1"/>
              <a:t>Maio</a:t>
            </a:r>
            <a:r>
              <a:rPr lang="en-US" sz="1600" dirty="0"/>
              <a:t> S, </a:t>
            </a:r>
            <a:r>
              <a:rPr lang="en-US" sz="1600" dirty="0" err="1"/>
              <a:t>Bravaccio</a:t>
            </a:r>
            <a:r>
              <a:rPr lang="en-US" sz="1600" dirty="0"/>
              <a:t> C, </a:t>
            </a:r>
            <a:r>
              <a:rPr lang="en-US" sz="1600" dirty="0" err="1"/>
              <a:t>Gasparini</a:t>
            </a:r>
            <a:r>
              <a:rPr lang="en-US" sz="1600" dirty="0"/>
              <a:t> N, </a:t>
            </a:r>
            <a:r>
              <a:rPr lang="en-US" sz="1600" dirty="0" err="1"/>
              <a:t>Tenore</a:t>
            </a:r>
            <a:r>
              <a:rPr lang="en-US" sz="1600" dirty="0"/>
              <a:t> A. </a:t>
            </a:r>
            <a:r>
              <a:rPr lang="en-US" sz="1600" b="1" dirty="0"/>
              <a:t>Intellectual outcome at 12 years of age in congenital hypothyroidism. </a:t>
            </a:r>
            <a:r>
              <a:rPr lang="en-US" sz="1600" dirty="0" err="1"/>
              <a:t>Eur</a:t>
            </a:r>
            <a:r>
              <a:rPr lang="en-US" sz="1600" dirty="0"/>
              <a:t> J </a:t>
            </a:r>
            <a:r>
              <a:rPr lang="en-US" sz="1600" dirty="0" err="1"/>
              <a:t>Endocrinol</a:t>
            </a:r>
            <a:r>
              <a:rPr lang="en-US" sz="1600" dirty="0"/>
              <a:t>. 1999 Aug;141(2):105-10.</a:t>
            </a:r>
          </a:p>
          <a:p>
            <a:endParaRPr lang="en-US" sz="1600" dirty="0"/>
          </a:p>
          <a:p>
            <a:r>
              <a:rPr lang="en-US" sz="1600" dirty="0" err="1"/>
              <a:t>Tillotson</a:t>
            </a:r>
            <a:r>
              <a:rPr lang="en-US" sz="1600" dirty="0"/>
              <a:t> SL, </a:t>
            </a:r>
            <a:r>
              <a:rPr lang="en-US" sz="1600" dirty="0" err="1"/>
              <a:t>Fuggle</a:t>
            </a:r>
            <a:r>
              <a:rPr lang="en-US" sz="1600" dirty="0"/>
              <a:t> PW, Smith I, </a:t>
            </a:r>
            <a:r>
              <a:rPr lang="en-US" sz="1600" dirty="0" err="1"/>
              <a:t>Ades</a:t>
            </a:r>
            <a:r>
              <a:rPr lang="en-US" sz="1600" dirty="0"/>
              <a:t> AE, Grant DB. </a:t>
            </a:r>
            <a:r>
              <a:rPr lang="en-US" sz="1600" b="1" dirty="0"/>
              <a:t>Relation between biochemical severity and intelligence in early treated congenital hypothyroidism: a threshold effect</a:t>
            </a:r>
            <a:r>
              <a:rPr lang="en-US" sz="1600" dirty="0"/>
              <a:t>. BMJ. 1994 Aug 13;309(6952):440-5.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0100" y="3214686"/>
            <a:ext cx="7000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THANK YOU FOR YOUR ATTENTION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Articles of interest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1800" dirty="0"/>
              <a:t>van </a:t>
            </a:r>
            <a:r>
              <a:rPr lang="en-US" sz="1800" dirty="0" err="1"/>
              <a:t>Trotsenburg</a:t>
            </a:r>
            <a:r>
              <a:rPr lang="en-US" sz="1800" dirty="0"/>
              <a:t> P, </a:t>
            </a:r>
            <a:r>
              <a:rPr lang="en-US" sz="1800" dirty="0" err="1"/>
              <a:t>Stoupa</a:t>
            </a:r>
            <a:r>
              <a:rPr lang="en-US" sz="1800" dirty="0"/>
              <a:t> A, Léger J, Rohrer T, Peters C, </a:t>
            </a:r>
            <a:r>
              <a:rPr lang="en-US" sz="1800" dirty="0" err="1"/>
              <a:t>Fugazzola</a:t>
            </a:r>
            <a:r>
              <a:rPr lang="en-US" sz="1800" dirty="0"/>
              <a:t> L, </a:t>
            </a:r>
            <a:r>
              <a:rPr lang="en-US" sz="1800" dirty="0" err="1"/>
              <a:t>Cassio</a:t>
            </a:r>
            <a:r>
              <a:rPr lang="en-US" sz="1800" dirty="0"/>
              <a:t> A, </a:t>
            </a:r>
            <a:r>
              <a:rPr lang="en-US" sz="1800" dirty="0" err="1"/>
              <a:t>Heinrichs</a:t>
            </a:r>
            <a:r>
              <a:rPr lang="en-US" sz="1800" dirty="0"/>
              <a:t> C, </a:t>
            </a:r>
            <a:r>
              <a:rPr lang="en-US" sz="1800" dirty="0" err="1"/>
              <a:t>Beauloye</a:t>
            </a:r>
            <a:r>
              <a:rPr lang="en-US" sz="1800" dirty="0"/>
              <a:t> V, </a:t>
            </a:r>
            <a:r>
              <a:rPr lang="en-US" sz="1800" dirty="0" err="1"/>
              <a:t>Pohlenz</a:t>
            </a:r>
            <a:r>
              <a:rPr lang="en-US" sz="1800" dirty="0"/>
              <a:t> J, </a:t>
            </a:r>
            <a:r>
              <a:rPr lang="en-US" sz="1800" dirty="0" err="1"/>
              <a:t>Rodien</a:t>
            </a:r>
            <a:r>
              <a:rPr lang="en-US" sz="1800" dirty="0"/>
              <a:t> P, </a:t>
            </a:r>
            <a:r>
              <a:rPr lang="en-US" sz="1800" dirty="0" err="1"/>
              <a:t>Coutant</a:t>
            </a:r>
            <a:r>
              <a:rPr lang="en-US" sz="1800" dirty="0"/>
              <a:t> R, </a:t>
            </a:r>
            <a:r>
              <a:rPr lang="en-US" sz="1800" dirty="0" err="1"/>
              <a:t>Szinnai</a:t>
            </a:r>
            <a:r>
              <a:rPr lang="en-US" sz="1800" dirty="0"/>
              <a:t> G, Murray P, </a:t>
            </a:r>
            <a:r>
              <a:rPr lang="en-US" sz="1800" dirty="0" err="1"/>
              <a:t>Bartés</a:t>
            </a:r>
            <a:r>
              <a:rPr lang="en-US" sz="1800" dirty="0"/>
              <a:t> B, </a:t>
            </a:r>
            <a:r>
              <a:rPr lang="en-US" sz="1800" dirty="0" err="1"/>
              <a:t>Luton</a:t>
            </a:r>
            <a:r>
              <a:rPr lang="en-US" sz="1800" dirty="0"/>
              <a:t> D, Salerno M, de </a:t>
            </a:r>
            <a:r>
              <a:rPr lang="en-US" sz="1800" dirty="0" err="1"/>
              <a:t>Sanctis</a:t>
            </a:r>
            <a:r>
              <a:rPr lang="en-US" sz="1800" dirty="0"/>
              <a:t> L, </a:t>
            </a:r>
            <a:r>
              <a:rPr lang="en-US" sz="1800" dirty="0" err="1"/>
              <a:t>Vigone</a:t>
            </a:r>
            <a:r>
              <a:rPr lang="en-US" sz="1800" dirty="0"/>
              <a:t> M, </a:t>
            </a:r>
            <a:r>
              <a:rPr lang="en-US" sz="1800" dirty="0" err="1"/>
              <a:t>Krude</a:t>
            </a:r>
            <a:r>
              <a:rPr lang="en-US" sz="1800" dirty="0"/>
              <a:t> H, </a:t>
            </a:r>
            <a:r>
              <a:rPr lang="en-US" sz="1800" dirty="0" err="1"/>
              <a:t>Persani</a:t>
            </a:r>
            <a:r>
              <a:rPr lang="en-US" sz="1800" dirty="0"/>
              <a:t> L, </a:t>
            </a:r>
            <a:r>
              <a:rPr lang="en-US" sz="1800" dirty="0" err="1"/>
              <a:t>Polak</a:t>
            </a:r>
            <a:r>
              <a:rPr lang="en-US" sz="1800" dirty="0"/>
              <a:t> M. </a:t>
            </a:r>
            <a:r>
              <a:rPr lang="en-US" sz="1800" b="1" dirty="0"/>
              <a:t>Congenital Hypothyroidism: A 2020-2021 Consensus Guidelines Update-An ENDO-European Reference Network Initiative </a:t>
            </a:r>
            <a:r>
              <a:rPr lang="en-US" sz="1800" dirty="0"/>
              <a:t>Endorsed by the European Society for Pediatric Endocrinology and the European Society for Endocrinology. Thyroid. 2021 Mar;31(3):387-419. </a:t>
            </a:r>
          </a:p>
          <a:p>
            <a:pPr>
              <a:buNone/>
            </a:pPr>
            <a:endParaRPr lang="en-US" sz="1800" dirty="0"/>
          </a:p>
          <a:p>
            <a:r>
              <a:rPr lang="en-US" sz="1800" dirty="0"/>
              <a:t>Donaldson M, Jones J. </a:t>
            </a:r>
            <a:r>
              <a:rPr lang="en-US" sz="1800" b="1" dirty="0" err="1"/>
              <a:t>Optimising</a:t>
            </a:r>
            <a:r>
              <a:rPr lang="en-US" sz="1800" b="1" dirty="0"/>
              <a:t> outcome in congenital hypothyroidism; current opinions on best practice in initial assessment and subsequent management. </a:t>
            </a:r>
            <a:r>
              <a:rPr lang="en-US" sz="1800" dirty="0"/>
              <a:t>J </a:t>
            </a:r>
            <a:r>
              <a:rPr lang="en-US" sz="1800" dirty="0" err="1"/>
              <a:t>Clin</a:t>
            </a:r>
            <a:r>
              <a:rPr lang="en-US" sz="1800" dirty="0"/>
              <a:t> Res </a:t>
            </a:r>
            <a:r>
              <a:rPr lang="en-US" sz="1800" dirty="0" err="1"/>
              <a:t>Pediatr</a:t>
            </a:r>
            <a:r>
              <a:rPr lang="en-US" sz="1800" dirty="0"/>
              <a:t> </a:t>
            </a:r>
            <a:r>
              <a:rPr lang="en-US" sz="1800" dirty="0" err="1"/>
              <a:t>Endocrinol</a:t>
            </a:r>
            <a:r>
              <a:rPr lang="en-US" sz="1800" dirty="0"/>
              <a:t>. 2013;5 </a:t>
            </a:r>
            <a:r>
              <a:rPr lang="en-US" sz="1800" dirty="0" err="1"/>
              <a:t>Suppl</a:t>
            </a:r>
            <a:r>
              <a:rPr lang="en-US" sz="1800" dirty="0"/>
              <a:t> 1(</a:t>
            </a:r>
            <a:r>
              <a:rPr lang="en-US" sz="1800" dirty="0" err="1"/>
              <a:t>Suppl</a:t>
            </a:r>
            <a:r>
              <a:rPr lang="en-US" sz="1800" dirty="0"/>
              <a:t> 1):13-22. </a:t>
            </a:r>
          </a:p>
          <a:p>
            <a:pPr>
              <a:buNone/>
            </a:pPr>
            <a:endParaRPr lang="en-US" sz="1800" dirty="0"/>
          </a:p>
          <a:p>
            <a:r>
              <a:rPr lang="en-US" sz="1800" dirty="0" err="1"/>
              <a:t>Rastogi</a:t>
            </a:r>
            <a:r>
              <a:rPr lang="en-US" sz="1800" dirty="0"/>
              <a:t> MV, </a:t>
            </a:r>
            <a:r>
              <a:rPr lang="en-US" sz="1800" dirty="0" err="1"/>
              <a:t>LaFranchi</a:t>
            </a:r>
            <a:r>
              <a:rPr lang="en-US" sz="1800" dirty="0"/>
              <a:t> SH. </a:t>
            </a:r>
            <a:r>
              <a:rPr lang="en-US" sz="1800" b="1" dirty="0"/>
              <a:t>Congenital hypothyroidism</a:t>
            </a:r>
            <a:r>
              <a:rPr lang="en-US" sz="1800" dirty="0"/>
              <a:t>. </a:t>
            </a:r>
            <a:r>
              <a:rPr lang="en-US" sz="1800" dirty="0" err="1"/>
              <a:t>Orphanet</a:t>
            </a:r>
            <a:r>
              <a:rPr lang="en-US" sz="1800" dirty="0"/>
              <a:t> J Rare Dis. 2010 Jun 10;5:17.</a:t>
            </a:r>
          </a:p>
          <a:p>
            <a:endParaRPr lang="en-US" sz="1800" dirty="0"/>
          </a:p>
          <a:p>
            <a:pPr>
              <a:buNone/>
            </a:pPr>
            <a:r>
              <a:rPr lang="en-US" sz="1800" dirty="0"/>
              <a:t>FACTORS AFFECTING OUTCOME</a:t>
            </a:r>
          </a:p>
          <a:p>
            <a:r>
              <a:rPr lang="en-US" sz="1800" dirty="0"/>
              <a:t>age of starting treatment</a:t>
            </a:r>
          </a:p>
          <a:p>
            <a:r>
              <a:rPr lang="en-US" sz="1800" dirty="0"/>
              <a:t>severity (free T4 &lt;5pmol/L) </a:t>
            </a:r>
          </a:p>
          <a:p>
            <a:r>
              <a:rPr lang="en-US" sz="1800" dirty="0"/>
              <a:t>starting dose of LT4</a:t>
            </a:r>
          </a:p>
          <a:p>
            <a:r>
              <a:rPr lang="en-US" sz="1800" dirty="0"/>
              <a:t>monitoring to keep T4 and TSH levels in the target range in the first 2 to 3 years of life 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Optimal age of starting treatment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2 studies showed no difference in cognitive outcome between patients and sibling controls. One study had mean age of starting treatment  of 9 days and dose 10 - 15 µg/kg and the other study had median age of diagnosis and starting treatment of 8 days and dose 13.5µg/kg</a:t>
            </a:r>
          </a:p>
          <a:p>
            <a:r>
              <a:rPr lang="en-US" dirty="0"/>
              <a:t>2 studies  which showed an IQ gap between patients and sibling controls. In these studies, the average age of starting treatment was 24 days and average starting dose &lt;10µg/kg</a:t>
            </a:r>
          </a:p>
          <a:p>
            <a:r>
              <a:rPr lang="en-US" dirty="0"/>
              <a:t>Based on these 4 studies, the authors concluded that even a child with severe HT can achieve a good cognitive outcome if treatment is started before 10 days and starting dose is at least 10 µg/kg with 15 µg/kg in severe cases</a:t>
            </a:r>
          </a:p>
          <a:p>
            <a:pPr>
              <a:buNone/>
            </a:pPr>
            <a:r>
              <a:rPr lang="en-US" dirty="0"/>
              <a:t>   </a:t>
            </a:r>
            <a:r>
              <a:rPr lang="en-US" sz="2200" dirty="0"/>
              <a:t>     </a:t>
            </a:r>
          </a:p>
          <a:p>
            <a:pPr>
              <a:buNone/>
            </a:pPr>
            <a:r>
              <a:rPr lang="en-US" sz="2200" dirty="0"/>
              <a:t>         van </a:t>
            </a:r>
            <a:r>
              <a:rPr lang="en-US" sz="2200" dirty="0" err="1"/>
              <a:t>Trotsenburg</a:t>
            </a:r>
            <a:r>
              <a:rPr lang="en-US" sz="2200" dirty="0"/>
              <a:t> P, </a:t>
            </a:r>
            <a:r>
              <a:rPr lang="en-US" sz="2200" dirty="0" err="1"/>
              <a:t>Stoupa</a:t>
            </a:r>
            <a:r>
              <a:rPr lang="en-US" sz="2200" dirty="0"/>
              <a:t> A, Léger J, Rohrer T, Peters C, </a:t>
            </a:r>
            <a:r>
              <a:rPr lang="en-US" sz="2200" dirty="0" err="1"/>
              <a:t>Fugazzola</a:t>
            </a:r>
            <a:r>
              <a:rPr lang="en-US" sz="2200" dirty="0"/>
              <a:t> L, </a:t>
            </a:r>
            <a:r>
              <a:rPr lang="en-US" sz="2200" dirty="0" err="1"/>
              <a:t>Cassio</a:t>
            </a:r>
            <a:r>
              <a:rPr lang="en-US" sz="2200" dirty="0"/>
              <a:t> A, </a:t>
            </a:r>
            <a:r>
              <a:rPr lang="en-US" sz="2200" dirty="0" err="1"/>
              <a:t>Heinrichs</a:t>
            </a:r>
            <a:r>
              <a:rPr lang="en-US" sz="2200" dirty="0"/>
              <a:t> C, </a:t>
            </a:r>
            <a:r>
              <a:rPr lang="en-US" sz="2200" dirty="0" err="1"/>
              <a:t>Beauloye</a:t>
            </a:r>
            <a:r>
              <a:rPr lang="en-US" sz="2200" dirty="0"/>
              <a:t> V, </a:t>
            </a:r>
            <a:r>
              <a:rPr lang="en-US" sz="2200" dirty="0" err="1"/>
              <a:t>Pohlenz</a:t>
            </a:r>
            <a:r>
              <a:rPr lang="en-US" sz="2200" dirty="0"/>
              <a:t> J, </a:t>
            </a:r>
            <a:r>
              <a:rPr lang="en-US" sz="2200" dirty="0" err="1"/>
              <a:t>Rodien</a:t>
            </a:r>
            <a:r>
              <a:rPr lang="en-US" sz="2200" dirty="0"/>
              <a:t> P, </a:t>
            </a:r>
            <a:r>
              <a:rPr lang="en-US" sz="2200" dirty="0" err="1"/>
              <a:t>Coutant</a:t>
            </a:r>
            <a:r>
              <a:rPr lang="en-US" sz="2200" dirty="0"/>
              <a:t> R, </a:t>
            </a:r>
            <a:r>
              <a:rPr lang="en-US" sz="2200" dirty="0" err="1"/>
              <a:t>Szinnai</a:t>
            </a:r>
            <a:r>
              <a:rPr lang="en-US" sz="2200" dirty="0"/>
              <a:t> G, Murray P, </a:t>
            </a:r>
            <a:r>
              <a:rPr lang="en-US" sz="2200" dirty="0" err="1"/>
              <a:t>Bartés</a:t>
            </a:r>
            <a:r>
              <a:rPr lang="en-US" sz="2200" dirty="0"/>
              <a:t> B, </a:t>
            </a:r>
            <a:r>
              <a:rPr lang="en-US" sz="2200" dirty="0" err="1"/>
              <a:t>Luton</a:t>
            </a:r>
            <a:r>
              <a:rPr lang="en-US" sz="2200" dirty="0"/>
              <a:t> D, Salerno M, de </a:t>
            </a:r>
            <a:r>
              <a:rPr lang="en-US" sz="2200" dirty="0" err="1"/>
              <a:t>Sanctis</a:t>
            </a:r>
            <a:r>
              <a:rPr lang="en-US" sz="2200" dirty="0"/>
              <a:t> L, </a:t>
            </a:r>
            <a:r>
              <a:rPr lang="en-US" sz="2200" dirty="0" err="1"/>
              <a:t>Vigone</a:t>
            </a:r>
            <a:r>
              <a:rPr lang="en-US" sz="2200" dirty="0"/>
              <a:t> M, </a:t>
            </a:r>
            <a:r>
              <a:rPr lang="en-US" sz="2200" dirty="0" err="1"/>
              <a:t>Krude</a:t>
            </a:r>
            <a:r>
              <a:rPr lang="en-US" sz="2200" dirty="0"/>
              <a:t> H, </a:t>
            </a:r>
            <a:r>
              <a:rPr lang="en-US" sz="2200" dirty="0" err="1"/>
              <a:t>Persani</a:t>
            </a:r>
            <a:r>
              <a:rPr lang="en-US" sz="2200" dirty="0"/>
              <a:t> L, </a:t>
            </a:r>
            <a:r>
              <a:rPr lang="en-US" sz="2200" dirty="0" err="1"/>
              <a:t>Polak</a:t>
            </a:r>
            <a:r>
              <a:rPr lang="en-US" sz="2200" dirty="0"/>
              <a:t> M. </a:t>
            </a:r>
            <a:r>
              <a:rPr lang="en-US" sz="2200" b="1" dirty="0"/>
              <a:t>Congenital Hypothyroidism: A 2020-2021 Consensus Guidelines Update-An ENDO-European Reference Network Initiative </a:t>
            </a:r>
            <a:r>
              <a:rPr lang="en-US" sz="2200" dirty="0"/>
              <a:t>Endorsed by the European Society for Pediatric Endocrinology and the European Society for Endocrinology. Thyroid. 2021 Mar;31(3):387-419.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Foetal</a:t>
            </a:r>
            <a:r>
              <a:rPr lang="en-US" dirty="0"/>
              <a:t> </a:t>
            </a:r>
            <a:r>
              <a:rPr lang="en-US" dirty="0" err="1"/>
              <a:t>thyroxine</a:t>
            </a:r>
            <a:r>
              <a:rPr lang="en-US" dirty="0"/>
              <a:t> physiology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Foetal</a:t>
            </a:r>
            <a:r>
              <a:rPr lang="en-US" sz="2400" dirty="0"/>
              <a:t> thyroid gland becomes functional only in the second trimester</a:t>
            </a:r>
          </a:p>
          <a:p>
            <a:r>
              <a:rPr lang="en-US" sz="2400" dirty="0" err="1"/>
              <a:t>Transplacental</a:t>
            </a:r>
            <a:r>
              <a:rPr lang="en-US" sz="2400" dirty="0"/>
              <a:t> transfer of maternal T4 </a:t>
            </a:r>
          </a:p>
          <a:p>
            <a:r>
              <a:rPr lang="en-US" sz="2400" dirty="0"/>
              <a:t>Some evidence that neurology can be affected in the </a:t>
            </a:r>
            <a:r>
              <a:rPr lang="en-US" sz="2400" dirty="0" err="1"/>
              <a:t>foetal</a:t>
            </a:r>
            <a:r>
              <a:rPr lang="en-US" sz="2400" dirty="0"/>
              <a:t> stage in severe HT but most cases have good prognosis if mother is </a:t>
            </a:r>
            <a:r>
              <a:rPr lang="en-US" sz="2400" dirty="0" err="1"/>
              <a:t>euthyroid</a:t>
            </a:r>
            <a:r>
              <a:rPr lang="en-US" sz="2400" dirty="0"/>
              <a:t> and iodine replete</a:t>
            </a:r>
          </a:p>
          <a:p>
            <a:r>
              <a:rPr lang="en-US" sz="2400" dirty="0"/>
              <a:t>30% of T4 at birth is maternal </a:t>
            </a:r>
          </a:p>
          <a:p>
            <a:r>
              <a:rPr lang="en-US" sz="2400" dirty="0"/>
              <a:t>Serum half life of T4 is 6 days</a:t>
            </a:r>
          </a:p>
          <a:p>
            <a:r>
              <a:rPr lang="en-US" sz="2400" dirty="0"/>
              <a:t>Maternal T4 disappears by 2 weeks</a:t>
            </a:r>
          </a:p>
          <a:p>
            <a:pPr lvl="1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Optimal age of starting treatment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4000" dirty="0"/>
              <a:t>Psychomotor development at age 10 to 30 months in patients with severe and mild HT who were treated (1) early &lt;13 days or late ≥ 13 days and (2) with starting dose of &lt;9.5µg/kg or ≥ 9.5µg/kg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4000" dirty="0"/>
              <a:t>4 treatment groups – early/high, early/low, late/high, late/low.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4000" dirty="0"/>
              <a:t>In severe HT, only the early/high had normal scores. In mild only the late/low had abnormal scores.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4000" dirty="0"/>
              <a:t>The authors concluded  that optimal treatment includes achievement of </a:t>
            </a:r>
            <a:r>
              <a:rPr lang="en-US" sz="4000" dirty="0" err="1"/>
              <a:t>euthyroidism</a:t>
            </a:r>
            <a:r>
              <a:rPr lang="en-US" sz="4000" dirty="0"/>
              <a:t> before the third week of life </a:t>
            </a:r>
            <a:r>
              <a:rPr lang="en-US" sz="4000" u="sng" dirty="0"/>
              <a:t>by initiation of therapy before 13 days with a </a:t>
            </a:r>
            <a:r>
              <a:rPr lang="en-US" sz="4000" u="sng" dirty="0" err="1"/>
              <a:t>levothyroxine</a:t>
            </a:r>
            <a:r>
              <a:rPr lang="en-US" sz="4000" u="sng" dirty="0"/>
              <a:t> dose above 9.5 µg/kg</a:t>
            </a:r>
          </a:p>
          <a:p>
            <a:pPr marL="342900" lvl="1" indent="-342900">
              <a:buNone/>
            </a:pPr>
            <a:endParaRPr lang="en-US" sz="4000" dirty="0"/>
          </a:p>
          <a:p>
            <a:pPr marL="342900" lvl="1" indent="-342900">
              <a:buNone/>
            </a:pPr>
            <a:r>
              <a:rPr lang="en-US" sz="4000" dirty="0"/>
              <a:t>     </a:t>
            </a:r>
          </a:p>
          <a:p>
            <a:pPr marL="342900" lvl="1" indent="-342900">
              <a:buNone/>
            </a:pPr>
            <a:r>
              <a:rPr lang="en-US" sz="4000" dirty="0"/>
              <a:t>      </a:t>
            </a:r>
            <a:r>
              <a:rPr lang="en-US" sz="2900" dirty="0" err="1"/>
              <a:t>Bongers-Schokking</a:t>
            </a:r>
            <a:r>
              <a:rPr lang="en-US" sz="2900" dirty="0"/>
              <a:t> JJ, </a:t>
            </a:r>
            <a:r>
              <a:rPr lang="en-US" sz="2900" dirty="0" err="1"/>
              <a:t>Koot</a:t>
            </a:r>
            <a:r>
              <a:rPr lang="en-US" sz="2900" dirty="0"/>
              <a:t> HM, </a:t>
            </a:r>
            <a:r>
              <a:rPr lang="en-US" sz="2900" dirty="0" err="1"/>
              <a:t>Wiersma</a:t>
            </a:r>
            <a:r>
              <a:rPr lang="en-US" sz="2900" dirty="0"/>
              <a:t> D, </a:t>
            </a:r>
            <a:r>
              <a:rPr lang="en-US" sz="2900" dirty="0" err="1"/>
              <a:t>Verkerk</a:t>
            </a:r>
            <a:r>
              <a:rPr lang="en-US" sz="2900" dirty="0"/>
              <a:t> PH, de </a:t>
            </a:r>
            <a:r>
              <a:rPr lang="en-US" sz="2900" dirty="0" err="1"/>
              <a:t>Muinck</a:t>
            </a:r>
            <a:r>
              <a:rPr lang="en-US" sz="2900" dirty="0"/>
              <a:t> Keizer-</a:t>
            </a:r>
            <a:r>
              <a:rPr lang="en-US" sz="2900" dirty="0" err="1"/>
              <a:t>Schrama</a:t>
            </a:r>
            <a:r>
              <a:rPr lang="en-US" sz="2900" dirty="0"/>
              <a:t> SM. </a:t>
            </a:r>
            <a:r>
              <a:rPr lang="en-US" sz="2900" b="1" dirty="0"/>
              <a:t>Influence of timing and dose of thyroid hormone replacement on development in infants with congenital hypothyroidism</a:t>
            </a:r>
            <a:r>
              <a:rPr lang="en-US" sz="2900" dirty="0"/>
              <a:t>. J </a:t>
            </a:r>
            <a:r>
              <a:rPr lang="en-US" sz="2900" dirty="0" err="1"/>
              <a:t>Pediatr</a:t>
            </a:r>
            <a:r>
              <a:rPr lang="en-US" sz="2900" dirty="0"/>
              <a:t>. 2000 Mar;136(3):292-7.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Optimal age of starting treatment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IQ of infants treated before 21 days was identical to the IQ of controls whereas the IQ of those treated after this threshold was lower</a:t>
            </a:r>
          </a:p>
          <a:p>
            <a:r>
              <a:rPr lang="en-US" sz="2400" dirty="0"/>
              <a:t>severity of CH and socio-economic levels were similar in all groups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sz="1700" dirty="0"/>
              <a:t>       </a:t>
            </a:r>
            <a:r>
              <a:rPr lang="en-US" sz="1600" dirty="0" err="1"/>
              <a:t>Boileau</a:t>
            </a:r>
            <a:r>
              <a:rPr lang="en-US" sz="1600" dirty="0"/>
              <a:t> P, Bain P, Rives S, </a:t>
            </a:r>
            <a:r>
              <a:rPr lang="en-US" sz="1600" dirty="0" err="1"/>
              <a:t>Toublanc</a:t>
            </a:r>
            <a:r>
              <a:rPr lang="en-US" sz="1600" dirty="0"/>
              <a:t> JE. </a:t>
            </a:r>
            <a:r>
              <a:rPr lang="en-US" sz="1600" b="1" dirty="0"/>
              <a:t>Earlier onset of treatment or increment in LT4 dose in screened congenital hypothyroidism: which as the more important factor for IQ at 7 years? </a:t>
            </a:r>
            <a:r>
              <a:rPr lang="en-US" sz="1600" dirty="0" err="1"/>
              <a:t>Horm</a:t>
            </a:r>
            <a:r>
              <a:rPr lang="en-US" sz="1600" dirty="0"/>
              <a:t> Res. 2004;61(5):228-33.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Optimal age of starting treatment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/>
              <a:t>27 patients compared with sibling controls; one group treated before 1 month of age and second group treated after 3 months of age </a:t>
            </a:r>
          </a:p>
          <a:p>
            <a:r>
              <a:rPr lang="en-US" sz="2600" dirty="0"/>
              <a:t>Progressive loss of intelligence potential starts from birth but if treatment is begun before the age of 1 month, then intelligence remains within normal range. The neurological damage seems to originate partly before birth, but more serious injuries arise if treatment is delayed beyond the age of 3 months</a:t>
            </a:r>
          </a:p>
          <a:p>
            <a:endParaRPr lang="en-US" sz="1900" dirty="0"/>
          </a:p>
          <a:p>
            <a:pPr>
              <a:buNone/>
            </a:pPr>
            <a:r>
              <a:rPr lang="en-US" sz="1900" dirty="0"/>
              <a:t>      </a:t>
            </a:r>
            <a:r>
              <a:rPr lang="en-US" sz="1700" dirty="0"/>
              <a:t>Virtanen M, </a:t>
            </a:r>
            <a:r>
              <a:rPr lang="en-US" sz="1700" dirty="0" err="1"/>
              <a:t>Mäenpää</a:t>
            </a:r>
            <a:r>
              <a:rPr lang="en-US" sz="1700" dirty="0"/>
              <a:t> J, </a:t>
            </a:r>
            <a:r>
              <a:rPr lang="en-US" sz="1700" dirty="0" err="1"/>
              <a:t>Santavuori</a:t>
            </a:r>
            <a:r>
              <a:rPr lang="en-US" sz="1700" dirty="0"/>
              <a:t> P, </a:t>
            </a:r>
            <a:r>
              <a:rPr lang="en-US" sz="1700" dirty="0" err="1"/>
              <a:t>Hirvonen</a:t>
            </a:r>
            <a:r>
              <a:rPr lang="en-US" sz="1700" dirty="0"/>
              <a:t> E, </a:t>
            </a:r>
            <a:r>
              <a:rPr lang="en-US" sz="1700" dirty="0" err="1"/>
              <a:t>Perheentupa</a:t>
            </a:r>
            <a:r>
              <a:rPr lang="en-US" sz="1700" dirty="0"/>
              <a:t> J. </a:t>
            </a:r>
            <a:r>
              <a:rPr lang="en-US" sz="1700" b="1" dirty="0"/>
              <a:t>Congenital hypothyroidism: age at start of treatment versus outcome. </a:t>
            </a:r>
            <a:r>
              <a:rPr lang="en-US" sz="1700" dirty="0" err="1"/>
              <a:t>Acta</a:t>
            </a:r>
            <a:r>
              <a:rPr lang="en-US" sz="1700" dirty="0"/>
              <a:t> </a:t>
            </a:r>
            <a:r>
              <a:rPr lang="en-US" sz="1700" dirty="0" err="1"/>
              <a:t>Paediatr</a:t>
            </a:r>
            <a:r>
              <a:rPr lang="en-US" sz="1700" dirty="0"/>
              <a:t> Scand. 1983 Mar;72(2):197-201.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LT4 dose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r>
              <a:rPr lang="en-US" dirty="0"/>
              <a:t>Meta-analysis showed a significant IQ difference in severe v mild CH cases only when treatment was started with an LT4 dose &lt;10 µg/kg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1600" dirty="0"/>
              <a:t>        </a:t>
            </a:r>
            <a:r>
              <a:rPr lang="en-US" sz="1600" dirty="0" err="1"/>
              <a:t>Aleksander</a:t>
            </a:r>
            <a:r>
              <a:rPr lang="en-US" sz="1600" dirty="0"/>
              <a:t> PE, </a:t>
            </a:r>
            <a:r>
              <a:rPr lang="en-US" sz="1600" dirty="0" err="1"/>
              <a:t>Brückner-Spieler</a:t>
            </a:r>
            <a:r>
              <a:rPr lang="en-US" sz="1600" dirty="0"/>
              <a:t> M, </a:t>
            </a:r>
            <a:r>
              <a:rPr lang="en-US" sz="1600" dirty="0" err="1"/>
              <a:t>Stoehr</a:t>
            </a:r>
            <a:r>
              <a:rPr lang="en-US" sz="1600" dirty="0"/>
              <a:t> AM, </a:t>
            </a:r>
            <a:r>
              <a:rPr lang="en-US" sz="1600" dirty="0" err="1"/>
              <a:t>Lankes</a:t>
            </a:r>
            <a:r>
              <a:rPr lang="en-US" sz="1600" dirty="0"/>
              <a:t> E, </a:t>
            </a:r>
            <a:r>
              <a:rPr lang="en-US" sz="1600" dirty="0" err="1"/>
              <a:t>Kühnen</a:t>
            </a:r>
            <a:r>
              <a:rPr lang="en-US" sz="1600" dirty="0"/>
              <a:t> P, Schnabel D, </a:t>
            </a:r>
            <a:r>
              <a:rPr lang="en-US" sz="1600" dirty="0" err="1"/>
              <a:t>Ernert</a:t>
            </a:r>
            <a:r>
              <a:rPr lang="en-US" sz="1600" dirty="0"/>
              <a:t> A, </a:t>
            </a:r>
            <a:r>
              <a:rPr lang="en-US" sz="1600" dirty="0" err="1"/>
              <a:t>Stäblein</a:t>
            </a:r>
            <a:r>
              <a:rPr lang="en-US" sz="1600" dirty="0"/>
              <a:t> W, Craig ME, </a:t>
            </a:r>
            <a:r>
              <a:rPr lang="en-US" sz="1600" dirty="0" err="1"/>
              <a:t>Blankenstein</a:t>
            </a:r>
            <a:r>
              <a:rPr lang="en-US" sz="1600" dirty="0"/>
              <a:t> O, </a:t>
            </a:r>
            <a:r>
              <a:rPr lang="en-US" sz="1600" dirty="0" err="1"/>
              <a:t>Grüters</a:t>
            </a:r>
            <a:r>
              <a:rPr lang="en-US" sz="1600" dirty="0"/>
              <a:t> A, </a:t>
            </a:r>
            <a:r>
              <a:rPr lang="en-US" sz="1600" dirty="0" err="1"/>
              <a:t>Krude</a:t>
            </a:r>
            <a:r>
              <a:rPr lang="en-US" sz="1600" dirty="0"/>
              <a:t> H. </a:t>
            </a:r>
            <a:r>
              <a:rPr lang="en-US" sz="1600" b="1" dirty="0"/>
              <a:t>Mean High-Dose l-</a:t>
            </a:r>
            <a:r>
              <a:rPr lang="en-US" sz="1600" b="1" dirty="0" err="1"/>
              <a:t>Thyroxine</a:t>
            </a:r>
            <a:r>
              <a:rPr lang="en-US" sz="1600" b="1" dirty="0"/>
              <a:t> Treatment Is Efficient and Safe to Achieve a Normal IQ in Young Adult Patients With Congenital Hypothyroidism</a:t>
            </a:r>
            <a:r>
              <a:rPr lang="en-US" sz="1600" dirty="0"/>
              <a:t>. J </a:t>
            </a:r>
            <a:r>
              <a:rPr lang="en-US" sz="1600" dirty="0" err="1"/>
              <a:t>Clin</a:t>
            </a:r>
            <a:r>
              <a:rPr lang="en-US" sz="1600" dirty="0"/>
              <a:t> </a:t>
            </a:r>
            <a:r>
              <a:rPr lang="en-US" sz="1600" dirty="0" err="1"/>
              <a:t>Endocrinol</a:t>
            </a:r>
            <a:r>
              <a:rPr lang="en-US" sz="1600" dirty="0"/>
              <a:t> </a:t>
            </a:r>
            <a:r>
              <a:rPr lang="en-US" sz="1600" dirty="0" err="1"/>
              <a:t>Metab</a:t>
            </a:r>
            <a:r>
              <a:rPr lang="en-US" sz="1600" dirty="0"/>
              <a:t>. 2018 Apr 1;103(4):1459-1469.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Severe HT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4400" dirty="0"/>
              <a:t>Cognitive and motor deficits in adults with CH patients checked </a:t>
            </a:r>
          </a:p>
          <a:p>
            <a:r>
              <a:rPr lang="en-US" sz="4400" dirty="0"/>
              <a:t>Started treatment at median age of 28 days (8 - 47 days)</a:t>
            </a:r>
          </a:p>
          <a:p>
            <a:r>
              <a:rPr lang="en-US" sz="4400" dirty="0"/>
              <a:t>Severe CH experience IQ and motor problems in later life</a:t>
            </a:r>
          </a:p>
          <a:p>
            <a:r>
              <a:rPr lang="en-US" sz="4400" dirty="0"/>
              <a:t>No relation between the day treatment was initiated and IQ or motor scores; even within the severe CH group - no beneficial effect of early treatment initiation</a:t>
            </a:r>
            <a:r>
              <a:rPr lang="en-US" sz="2800" dirty="0"/>
              <a:t> </a:t>
            </a:r>
          </a:p>
          <a:p>
            <a:r>
              <a:rPr lang="en-US" sz="4200" dirty="0"/>
              <a:t>Conclusion - Severity of congenital hypothyroidism, but not the timing of treatment initiation, is an important factor determining long-term cognitive and motor outcome.</a:t>
            </a:r>
          </a:p>
          <a:p>
            <a:endParaRPr lang="en-US" sz="4500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sz="2900" dirty="0"/>
              <a:t>         </a:t>
            </a:r>
            <a:r>
              <a:rPr lang="en-US" sz="3400" dirty="0" err="1"/>
              <a:t>Kempers</a:t>
            </a:r>
            <a:r>
              <a:rPr lang="en-US" sz="3400" dirty="0"/>
              <a:t> MJ, van </a:t>
            </a:r>
            <a:r>
              <a:rPr lang="en-US" sz="3400" dirty="0" err="1"/>
              <a:t>der</a:t>
            </a:r>
            <a:r>
              <a:rPr lang="en-US" sz="3400" dirty="0"/>
              <a:t> </a:t>
            </a:r>
            <a:r>
              <a:rPr lang="en-US" sz="3400" dirty="0" err="1"/>
              <a:t>Sluijs</a:t>
            </a:r>
            <a:r>
              <a:rPr lang="en-US" sz="3400" dirty="0"/>
              <a:t> Veer L, </a:t>
            </a:r>
            <a:r>
              <a:rPr lang="en-US" sz="3400" dirty="0" err="1"/>
              <a:t>Nijhuis</a:t>
            </a:r>
            <a:r>
              <a:rPr lang="en-US" sz="3400" dirty="0"/>
              <a:t>-van </a:t>
            </a:r>
            <a:r>
              <a:rPr lang="en-US" sz="3400" dirty="0" err="1"/>
              <a:t>der</a:t>
            </a:r>
            <a:r>
              <a:rPr lang="en-US" sz="3400" dirty="0"/>
              <a:t> Sanden MW, </a:t>
            </a:r>
            <a:r>
              <a:rPr lang="en-US" sz="3400" dirty="0" err="1"/>
              <a:t>Kooistra</a:t>
            </a:r>
            <a:r>
              <a:rPr lang="en-US" sz="3400" dirty="0"/>
              <a:t> L, </a:t>
            </a:r>
            <a:r>
              <a:rPr lang="en-US" sz="3400" dirty="0" err="1"/>
              <a:t>Wiedijk</a:t>
            </a:r>
            <a:r>
              <a:rPr lang="en-US" sz="3400" dirty="0"/>
              <a:t> BM, Faber I, Last BF, de </a:t>
            </a:r>
            <a:r>
              <a:rPr lang="en-US" sz="3400" dirty="0" err="1"/>
              <a:t>Vijlder</a:t>
            </a:r>
            <a:r>
              <a:rPr lang="en-US" sz="3400" dirty="0"/>
              <a:t> JJ, </a:t>
            </a:r>
            <a:r>
              <a:rPr lang="en-US" sz="3400" dirty="0" err="1"/>
              <a:t>Grootenhuis</a:t>
            </a:r>
            <a:r>
              <a:rPr lang="en-US" sz="3400" dirty="0"/>
              <a:t> MA, </a:t>
            </a:r>
            <a:r>
              <a:rPr lang="en-US" sz="3400" dirty="0" err="1"/>
              <a:t>Vulsma</a:t>
            </a:r>
            <a:r>
              <a:rPr lang="en-US" sz="3400" dirty="0"/>
              <a:t> T. </a:t>
            </a:r>
            <a:r>
              <a:rPr lang="en-US" sz="3400" b="1" dirty="0"/>
              <a:t>Intellectual and motor development of young adults with congenital hypothyroidism diagnosed by neonatal screening. </a:t>
            </a:r>
            <a:r>
              <a:rPr lang="en-US" sz="3400" dirty="0"/>
              <a:t>J </a:t>
            </a:r>
            <a:r>
              <a:rPr lang="en-US" sz="3400" dirty="0" err="1"/>
              <a:t>Clin</a:t>
            </a:r>
            <a:r>
              <a:rPr lang="en-US" sz="3400" dirty="0"/>
              <a:t> </a:t>
            </a:r>
            <a:r>
              <a:rPr lang="en-US" sz="3400" dirty="0" err="1"/>
              <a:t>Endocrinol</a:t>
            </a:r>
            <a:r>
              <a:rPr lang="en-US" sz="3400" dirty="0"/>
              <a:t> </a:t>
            </a:r>
            <a:r>
              <a:rPr lang="en-US" sz="3400" dirty="0" err="1"/>
              <a:t>Metab</a:t>
            </a:r>
            <a:r>
              <a:rPr lang="en-US" sz="3400" dirty="0"/>
              <a:t>. 2006 Feb;91(2):418-24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3629</TotalTime>
  <Words>1254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Congenital hypothyroidism</vt:lpstr>
      <vt:lpstr>Articles of interest </vt:lpstr>
      <vt:lpstr>Optimal age of starting treatment (1)</vt:lpstr>
      <vt:lpstr>Foetal thyroxine physiology</vt:lpstr>
      <vt:lpstr>Optimal age of starting treatment (2)</vt:lpstr>
      <vt:lpstr>Optimal age of starting treatment (3)</vt:lpstr>
      <vt:lpstr>Optimal age of starting treatment (4)</vt:lpstr>
      <vt:lpstr>LT4 dose</vt:lpstr>
      <vt:lpstr>Severe HT (1)</vt:lpstr>
      <vt:lpstr>Severity of HT (2)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rajen</dc:creator>
  <cp:lastModifiedBy>Laura Craig</cp:lastModifiedBy>
  <cp:revision>135</cp:revision>
  <dcterms:created xsi:type="dcterms:W3CDTF">2023-01-16T22:30:24Z</dcterms:created>
  <dcterms:modified xsi:type="dcterms:W3CDTF">2023-04-27T15:13:29Z</dcterms:modified>
</cp:coreProperties>
</file>