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4" r:id="rId3"/>
    <p:sldId id="257" r:id="rId4"/>
    <p:sldId id="258" r:id="rId5"/>
    <p:sldId id="260" r:id="rId6"/>
    <p:sldId id="264" r:id="rId7"/>
    <p:sldId id="272" r:id="rId8"/>
    <p:sldId id="259" r:id="rId9"/>
    <p:sldId id="261" r:id="rId10"/>
    <p:sldId id="262" r:id="rId11"/>
    <p:sldId id="263" r:id="rId12"/>
    <p:sldId id="265" r:id="rId13"/>
    <p:sldId id="266" r:id="rId14"/>
    <p:sldId id="267" r:id="rId15"/>
    <p:sldId id="268" r:id="rId16"/>
    <p:sldId id="269" r:id="rId17"/>
    <p:sldId id="271" r:id="rId18"/>
    <p:sldId id="270"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34" d="100"/>
          <a:sy n="34" d="100"/>
        </p:scale>
        <p:origin x="1404"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8ED2CF-CFB1-4ED3-822E-7B470E00030A}" type="datetimeFigureOut">
              <a:rPr lang="en-GB" smtClean="0"/>
              <a:t>27/04/2023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F87EB-12F3-479F-AD14-5854D9CDD49B}" type="slidenum">
              <a:rPr lang="en-GB" smtClean="0"/>
              <a:t>‹#›</a:t>
            </a:fld>
            <a:endParaRPr lang="en-GB"/>
          </a:p>
        </p:txBody>
      </p:sp>
    </p:spTree>
    <p:extLst>
      <p:ext uri="{BB962C8B-B14F-4D97-AF65-F5344CB8AC3E}">
        <p14:creationId xmlns:p14="http://schemas.microsoft.com/office/powerpoint/2010/main" val="292823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layered</a:t>
            </a:r>
            <a:r>
              <a:rPr lang="en-GB" baseline="0" dirty="0"/>
              <a:t> sample</a:t>
            </a:r>
          </a:p>
          <a:p>
            <a:r>
              <a:rPr lang="en-GB" baseline="0" dirty="0"/>
              <a:t>2 very sick babies with multiple morbidities</a:t>
            </a:r>
          </a:p>
          <a:p>
            <a:r>
              <a:rPr lang="en-GB" baseline="0" dirty="0"/>
              <a:t>3 unknown</a:t>
            </a:r>
            <a:endParaRPr lang="en-GB" dirty="0"/>
          </a:p>
        </p:txBody>
      </p:sp>
      <p:sp>
        <p:nvSpPr>
          <p:cNvPr id="4" name="Slide Number Placeholder 3"/>
          <p:cNvSpPr>
            <a:spLocks noGrp="1"/>
          </p:cNvSpPr>
          <p:nvPr>
            <p:ph type="sldNum" sz="quarter" idx="10"/>
          </p:nvPr>
        </p:nvSpPr>
        <p:spPr/>
        <p:txBody>
          <a:bodyPr/>
          <a:lstStyle/>
          <a:p>
            <a:fld id="{203F87EB-12F3-479F-AD14-5854D9CDD49B}" type="slidenum">
              <a:rPr lang="en-GB" smtClean="0"/>
              <a:t>16</a:t>
            </a:fld>
            <a:endParaRPr lang="en-GB"/>
          </a:p>
        </p:txBody>
      </p:sp>
    </p:spTree>
    <p:extLst>
      <p:ext uri="{BB962C8B-B14F-4D97-AF65-F5344CB8AC3E}">
        <p14:creationId xmlns:p14="http://schemas.microsoft.com/office/powerpoint/2010/main" val="4164156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9B5A36-5DB8-4E3F-8A7A-7AF32B568136}" type="datetimeFigureOut">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90818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B5A36-5DB8-4E3F-8A7A-7AF32B568136}" type="datetimeFigureOut">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400421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B5A36-5DB8-4E3F-8A7A-7AF32B568136}" type="datetimeFigureOut">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45356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B5A36-5DB8-4E3F-8A7A-7AF32B568136}" type="datetimeFigureOut">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29795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9B5A36-5DB8-4E3F-8A7A-7AF32B568136}" type="datetimeFigureOut">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161165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9B5A36-5DB8-4E3F-8A7A-7AF32B568136}" type="datetimeFigureOut">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187762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9B5A36-5DB8-4E3F-8A7A-7AF32B568136}" type="datetimeFigureOut">
              <a:rPr lang="en-GB" smtClean="0"/>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320323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9B5A36-5DB8-4E3F-8A7A-7AF32B568136}" type="datetimeFigureOut">
              <a:rPr lang="en-GB" smtClean="0"/>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242079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B5A36-5DB8-4E3F-8A7A-7AF32B568136}" type="datetimeFigureOut">
              <a:rPr lang="en-GB" smtClean="0"/>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335122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9B5A36-5DB8-4E3F-8A7A-7AF32B568136}" type="datetimeFigureOut">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220145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9B5A36-5DB8-4E3F-8A7A-7AF32B568136}" type="datetimeFigureOut">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75A1A6-823F-4960-BE2D-B0F9063415AB}" type="slidenum">
              <a:rPr lang="en-GB" smtClean="0"/>
              <a:t>‹#›</a:t>
            </a:fld>
            <a:endParaRPr lang="en-GB"/>
          </a:p>
        </p:txBody>
      </p:sp>
    </p:spTree>
    <p:extLst>
      <p:ext uri="{BB962C8B-B14F-4D97-AF65-F5344CB8AC3E}">
        <p14:creationId xmlns:p14="http://schemas.microsoft.com/office/powerpoint/2010/main" val="336868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B5A36-5DB8-4E3F-8A7A-7AF32B568136}" type="datetimeFigureOut">
              <a:rPr lang="en-GB" smtClean="0"/>
              <a:t>27/04/2023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A1A6-823F-4960-BE2D-B0F9063415AB}" type="slidenum">
              <a:rPr lang="en-GB" smtClean="0"/>
              <a:t>‹#›</a:t>
            </a:fld>
            <a:endParaRPr lang="en-GB"/>
          </a:p>
        </p:txBody>
      </p:sp>
    </p:spTree>
    <p:extLst>
      <p:ext uri="{BB962C8B-B14F-4D97-AF65-F5344CB8AC3E}">
        <p14:creationId xmlns:p14="http://schemas.microsoft.com/office/powerpoint/2010/main" val="2005100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Process of Screening: Lab to Clinician</a:t>
            </a:r>
          </a:p>
        </p:txBody>
      </p:sp>
      <p:sp>
        <p:nvSpPr>
          <p:cNvPr id="3" name="Subtitle 2"/>
          <p:cNvSpPr>
            <a:spLocks noGrp="1"/>
          </p:cNvSpPr>
          <p:nvPr>
            <p:ph type="subTitle" idx="1"/>
          </p:nvPr>
        </p:nvSpPr>
        <p:spPr/>
        <p:txBody>
          <a:bodyPr/>
          <a:lstStyle/>
          <a:p>
            <a:r>
              <a:rPr lang="en-GB" dirty="0"/>
              <a:t>Sarah Smith</a:t>
            </a:r>
          </a:p>
          <a:p>
            <a:r>
              <a:rPr lang="en-GB" dirty="0"/>
              <a:t>Consultant Clinical Scientist</a:t>
            </a:r>
          </a:p>
        </p:txBody>
      </p:sp>
    </p:spTree>
    <p:extLst>
      <p:ext uri="{BB962C8B-B14F-4D97-AF65-F5344CB8AC3E}">
        <p14:creationId xmlns:p14="http://schemas.microsoft.com/office/powerpoint/2010/main" val="3180684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Paperwork</a:t>
            </a:r>
          </a:p>
        </p:txBody>
      </p:sp>
      <p:sp>
        <p:nvSpPr>
          <p:cNvPr id="3" name="Content Placeholder 2"/>
          <p:cNvSpPr>
            <a:spLocks noGrp="1"/>
          </p:cNvSpPr>
          <p:nvPr>
            <p:ph idx="1"/>
          </p:nvPr>
        </p:nvSpPr>
        <p:spPr/>
        <p:txBody>
          <a:bodyPr/>
          <a:lstStyle/>
          <a:p>
            <a:r>
              <a:rPr lang="en-GB" dirty="0"/>
              <a:t>Referral letter will be sent by post or email as soon as possible</a:t>
            </a:r>
          </a:p>
          <a:p>
            <a:r>
              <a:rPr lang="en-GB" dirty="0"/>
              <a:t>A copy is sent to the designated Clinician and the person who the referral was made to if these differ. </a:t>
            </a:r>
          </a:p>
          <a:p>
            <a:r>
              <a:rPr lang="en-GB" dirty="0"/>
              <a:t>A reply slip is sent to provide us with the details of when the baby was seen (this information can be emailed).</a:t>
            </a:r>
          </a:p>
          <a:p>
            <a:pPr marL="0" indent="0">
              <a:buNone/>
            </a:pPr>
            <a:endParaRPr lang="en-GB" dirty="0"/>
          </a:p>
        </p:txBody>
      </p:sp>
    </p:spTree>
    <p:extLst>
      <p:ext uri="{BB962C8B-B14F-4D97-AF65-F5344CB8AC3E}">
        <p14:creationId xmlns:p14="http://schemas.microsoft.com/office/powerpoint/2010/main" val="305798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 data</a:t>
            </a:r>
          </a:p>
        </p:txBody>
      </p:sp>
      <p:sp>
        <p:nvSpPr>
          <p:cNvPr id="3" name="Content Placeholder 2"/>
          <p:cNvSpPr>
            <a:spLocks noGrp="1"/>
          </p:cNvSpPr>
          <p:nvPr>
            <p:ph idx="1"/>
          </p:nvPr>
        </p:nvSpPr>
        <p:spPr/>
        <p:txBody>
          <a:bodyPr>
            <a:normAutofit lnSpcReduction="10000"/>
          </a:bodyPr>
          <a:lstStyle/>
          <a:p>
            <a:r>
              <a:rPr lang="en-GB" dirty="0"/>
              <a:t>Who? </a:t>
            </a:r>
          </a:p>
          <a:p>
            <a:pPr lvl="1"/>
            <a:r>
              <a:rPr lang="en-GB" dirty="0"/>
              <a:t>UK National Screening Committee</a:t>
            </a:r>
          </a:p>
          <a:p>
            <a:pPr lvl="1"/>
            <a:r>
              <a:rPr lang="en-GB" dirty="0"/>
              <a:t>Scottish Screening Committee via NSD</a:t>
            </a:r>
          </a:p>
          <a:p>
            <a:pPr lvl="1"/>
            <a:r>
              <a:rPr lang="en-GB" dirty="0"/>
              <a:t>All Scottish Health Boards</a:t>
            </a:r>
          </a:p>
          <a:p>
            <a:r>
              <a:rPr lang="en-GB" dirty="0"/>
              <a:t>Why?</a:t>
            </a:r>
          </a:p>
          <a:p>
            <a:pPr lvl="1"/>
            <a:r>
              <a:rPr lang="en-GB" dirty="0"/>
              <a:t>Monitor lab performance</a:t>
            </a:r>
          </a:p>
          <a:p>
            <a:pPr lvl="1"/>
            <a:r>
              <a:rPr lang="en-GB" dirty="0"/>
              <a:t>Monitor health board performance</a:t>
            </a:r>
          </a:p>
          <a:p>
            <a:pPr lvl="1"/>
            <a:r>
              <a:rPr lang="en-GB" dirty="0"/>
              <a:t>Monitor the screening programme</a:t>
            </a:r>
          </a:p>
          <a:p>
            <a:r>
              <a:rPr lang="en-GB" dirty="0"/>
              <a:t>Submitted yearly for all referred babies</a:t>
            </a:r>
          </a:p>
          <a:p>
            <a:pPr lvl="1"/>
            <a:endParaRPr lang="en-GB" dirty="0"/>
          </a:p>
        </p:txBody>
      </p:sp>
    </p:spTree>
    <p:extLst>
      <p:ext uri="{BB962C8B-B14F-4D97-AF65-F5344CB8AC3E}">
        <p14:creationId xmlns:p14="http://schemas.microsoft.com/office/powerpoint/2010/main" val="56570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 data </a:t>
            </a:r>
          </a:p>
        </p:txBody>
      </p:sp>
      <p:sp>
        <p:nvSpPr>
          <p:cNvPr id="3" name="Content Placeholder 2"/>
          <p:cNvSpPr>
            <a:spLocks noGrp="1"/>
          </p:cNvSpPr>
          <p:nvPr>
            <p:ph idx="1"/>
          </p:nvPr>
        </p:nvSpPr>
        <p:spPr/>
        <p:txBody>
          <a:bodyPr>
            <a:normAutofit/>
          </a:bodyPr>
          <a:lstStyle/>
          <a:p>
            <a:r>
              <a:rPr lang="en-GB" dirty="0"/>
              <a:t>Gender</a:t>
            </a:r>
          </a:p>
          <a:p>
            <a:r>
              <a:rPr lang="en-GB" dirty="0"/>
              <a:t>Ethnicity</a:t>
            </a:r>
          </a:p>
          <a:p>
            <a:r>
              <a:rPr lang="en-GB" dirty="0"/>
              <a:t>Gestational age at birth </a:t>
            </a:r>
          </a:p>
          <a:p>
            <a:r>
              <a:rPr lang="en-GB" dirty="0"/>
              <a:t>TSH referral pathway</a:t>
            </a:r>
          </a:p>
        </p:txBody>
      </p:sp>
    </p:spTree>
    <p:extLst>
      <p:ext uri="{BB962C8B-B14F-4D97-AF65-F5344CB8AC3E}">
        <p14:creationId xmlns:p14="http://schemas.microsoft.com/office/powerpoint/2010/main" val="235972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 data</a:t>
            </a:r>
          </a:p>
        </p:txBody>
      </p:sp>
      <p:sp>
        <p:nvSpPr>
          <p:cNvPr id="3" name="Content Placeholder 2"/>
          <p:cNvSpPr>
            <a:spLocks noGrp="1"/>
          </p:cNvSpPr>
          <p:nvPr>
            <p:ph idx="1"/>
          </p:nvPr>
        </p:nvSpPr>
        <p:spPr/>
        <p:txBody>
          <a:bodyPr>
            <a:normAutofit fontScale="92500" lnSpcReduction="20000"/>
          </a:bodyPr>
          <a:lstStyle/>
          <a:p>
            <a:r>
              <a:rPr lang="en-GB" dirty="0"/>
              <a:t>Age when sample was taken</a:t>
            </a:r>
          </a:p>
          <a:p>
            <a:r>
              <a:rPr lang="en-GB" dirty="0"/>
              <a:t>Age when sample was received</a:t>
            </a:r>
          </a:p>
          <a:p>
            <a:r>
              <a:rPr lang="en-GB" dirty="0"/>
              <a:t>TSH level of all samples</a:t>
            </a:r>
          </a:p>
          <a:p>
            <a:r>
              <a:rPr lang="en-GB" dirty="0"/>
              <a:t>Age at referral</a:t>
            </a:r>
          </a:p>
          <a:p>
            <a:r>
              <a:rPr lang="en-GB" dirty="0"/>
              <a:t>Age when seen by clinical team</a:t>
            </a:r>
          </a:p>
          <a:p>
            <a:r>
              <a:rPr lang="en-GB" dirty="0"/>
              <a:t>Confirmatory results </a:t>
            </a:r>
          </a:p>
          <a:p>
            <a:pPr lvl="1"/>
            <a:r>
              <a:rPr lang="en-GB" dirty="0"/>
              <a:t>Serum TSH</a:t>
            </a:r>
          </a:p>
          <a:p>
            <a:pPr lvl="1"/>
            <a:r>
              <a:rPr lang="en-GB" dirty="0"/>
              <a:t>Free T4</a:t>
            </a:r>
          </a:p>
          <a:p>
            <a:r>
              <a:rPr lang="en-GB" dirty="0"/>
              <a:t>Likely outcome –True/false positive</a:t>
            </a:r>
          </a:p>
          <a:p>
            <a:r>
              <a:rPr lang="en-GB" dirty="0"/>
              <a:t>Was </a:t>
            </a:r>
            <a:r>
              <a:rPr lang="en-GB" dirty="0" err="1"/>
              <a:t>Thyroxine</a:t>
            </a:r>
            <a:r>
              <a:rPr lang="en-GB" dirty="0"/>
              <a:t> prescribed?</a:t>
            </a:r>
          </a:p>
        </p:txBody>
      </p:sp>
    </p:spTree>
    <p:extLst>
      <p:ext uri="{BB962C8B-B14F-4D97-AF65-F5344CB8AC3E}">
        <p14:creationId xmlns:p14="http://schemas.microsoft.com/office/powerpoint/2010/main" val="56143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GB" dirty="0"/>
              <a:t>Proposed changes to outcome data</a:t>
            </a:r>
          </a:p>
        </p:txBody>
      </p:sp>
      <p:sp>
        <p:nvSpPr>
          <p:cNvPr id="3" name="Content Placeholder 2"/>
          <p:cNvSpPr>
            <a:spLocks noGrp="1"/>
          </p:cNvSpPr>
          <p:nvPr>
            <p:ph idx="1"/>
          </p:nvPr>
        </p:nvSpPr>
        <p:spPr/>
        <p:txBody>
          <a:bodyPr>
            <a:normAutofit/>
          </a:bodyPr>
          <a:lstStyle/>
          <a:p>
            <a:r>
              <a:rPr lang="en-GB" dirty="0"/>
              <a:t>New initiative from UK NSC</a:t>
            </a:r>
          </a:p>
          <a:p>
            <a:r>
              <a:rPr lang="en-GB" dirty="0"/>
              <a:t>Collect thyroid gland position </a:t>
            </a:r>
          </a:p>
          <a:p>
            <a:r>
              <a:rPr lang="en-GB" dirty="0"/>
              <a:t>Collect clinical data once permanent </a:t>
            </a:r>
            <a:r>
              <a:rPr lang="en-GB" dirty="0" err="1"/>
              <a:t>vs</a:t>
            </a:r>
            <a:r>
              <a:rPr lang="en-GB" dirty="0"/>
              <a:t> transient CHT has been established</a:t>
            </a:r>
          </a:p>
          <a:p>
            <a:r>
              <a:rPr lang="en-GB" dirty="0"/>
              <a:t>Lab will retain the annual submission and resubmit after 4 years</a:t>
            </a:r>
          </a:p>
          <a:p>
            <a:r>
              <a:rPr lang="en-GB" dirty="0"/>
              <a:t>BUT clinical teams will need to provide the data to the lab</a:t>
            </a:r>
          </a:p>
          <a:p>
            <a:endParaRPr lang="en-GB" dirty="0"/>
          </a:p>
        </p:txBody>
      </p:sp>
    </p:spTree>
    <p:extLst>
      <p:ext uri="{BB962C8B-B14F-4D97-AF65-F5344CB8AC3E}">
        <p14:creationId xmlns:p14="http://schemas.microsoft.com/office/powerpoint/2010/main" val="2138199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KPI data (2021-22)</a:t>
            </a:r>
          </a:p>
        </p:txBody>
      </p:sp>
      <p:sp>
        <p:nvSpPr>
          <p:cNvPr id="3" name="Content Placeholder 2"/>
          <p:cNvSpPr>
            <a:spLocks noGrp="1"/>
          </p:cNvSpPr>
          <p:nvPr>
            <p:ph idx="1"/>
          </p:nvPr>
        </p:nvSpPr>
        <p:spPr/>
        <p:txBody>
          <a:bodyPr>
            <a:normAutofit fontScale="92500" lnSpcReduction="20000"/>
          </a:bodyPr>
          <a:lstStyle/>
          <a:p>
            <a:r>
              <a:rPr lang="en-GB" dirty="0"/>
              <a:t>89.6% samples taken on day 4-5</a:t>
            </a:r>
          </a:p>
          <a:p>
            <a:r>
              <a:rPr lang="en-GB" dirty="0"/>
              <a:t>88.6% samples reached the lab within 3  working days</a:t>
            </a:r>
          </a:p>
          <a:p>
            <a:r>
              <a:rPr lang="en-GB" dirty="0"/>
              <a:t>99.7% results reported within 2 working days</a:t>
            </a:r>
          </a:p>
          <a:p>
            <a:r>
              <a:rPr lang="en-GB" dirty="0"/>
              <a:t>82% TSH borderline repeat samples taken at correct time (7-10 days after the first)</a:t>
            </a:r>
          </a:p>
          <a:p>
            <a:r>
              <a:rPr lang="en-GB" dirty="0"/>
              <a:t>64% preterm babies have their repeat sample taken on day 27/28 or discharge. </a:t>
            </a:r>
          </a:p>
          <a:p>
            <a:r>
              <a:rPr lang="en-GB" dirty="0"/>
              <a:t>100% CHT positive babies referred within 2 working days</a:t>
            </a:r>
          </a:p>
          <a:p>
            <a:endParaRPr lang="en-GB" dirty="0"/>
          </a:p>
        </p:txBody>
      </p:sp>
    </p:spTree>
    <p:extLst>
      <p:ext uri="{BB962C8B-B14F-4D97-AF65-F5344CB8AC3E}">
        <p14:creationId xmlns:p14="http://schemas.microsoft.com/office/powerpoint/2010/main" val="388121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Lab outcome data(2021-22)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5960107"/>
              </p:ext>
            </p:extLst>
          </p:nvPr>
        </p:nvGraphicFramePr>
        <p:xfrm>
          <a:off x="323528" y="1628800"/>
          <a:ext cx="8352928" cy="4717100"/>
        </p:xfrm>
        <a:graphic>
          <a:graphicData uri="http://schemas.openxmlformats.org/drawingml/2006/table">
            <a:tbl>
              <a:tblPr firstRow="1" firstCol="1" bandRow="1">
                <a:tableStyleId>{5C22544A-7EE6-4342-B048-85BDC9FD1C3A}</a:tableStyleId>
              </a:tblPr>
              <a:tblGrid>
                <a:gridCol w="4470636">
                  <a:extLst>
                    <a:ext uri="{9D8B030D-6E8A-4147-A177-3AD203B41FA5}">
                      <a16:colId xmlns:a16="http://schemas.microsoft.com/office/drawing/2014/main" val="20000"/>
                    </a:ext>
                  </a:extLst>
                </a:gridCol>
                <a:gridCol w="1216340">
                  <a:extLst>
                    <a:ext uri="{9D8B030D-6E8A-4147-A177-3AD203B41FA5}">
                      <a16:colId xmlns:a16="http://schemas.microsoft.com/office/drawing/2014/main" val="20001"/>
                    </a:ext>
                  </a:extLst>
                </a:gridCol>
                <a:gridCol w="1332976">
                  <a:extLst>
                    <a:ext uri="{9D8B030D-6E8A-4147-A177-3AD203B41FA5}">
                      <a16:colId xmlns:a16="http://schemas.microsoft.com/office/drawing/2014/main" val="20002"/>
                    </a:ext>
                  </a:extLst>
                </a:gridCol>
                <a:gridCol w="1332976">
                  <a:extLst>
                    <a:ext uri="{9D8B030D-6E8A-4147-A177-3AD203B41FA5}">
                      <a16:colId xmlns:a16="http://schemas.microsoft.com/office/drawing/2014/main" val="20003"/>
                    </a:ext>
                  </a:extLst>
                </a:gridCol>
              </a:tblGrid>
              <a:tr h="1064932">
                <a:tc>
                  <a:txBody>
                    <a:bodyPr/>
                    <a:lstStyle/>
                    <a:p>
                      <a:pPr>
                        <a:lnSpc>
                          <a:spcPct val="115000"/>
                        </a:lnSpc>
                        <a:spcAft>
                          <a:spcPts val="0"/>
                        </a:spcAft>
                      </a:pPr>
                      <a:r>
                        <a:rPr lang="en-GB" sz="2000" dirty="0">
                          <a:effectLst/>
                        </a:rPr>
                        <a:t>Referral pathway </a:t>
                      </a:r>
                      <a:endParaRPr lang="en-GB" sz="2000" dirty="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Number of referrals</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dirty="0">
                          <a:effectLst/>
                        </a:rPr>
                        <a:t>On </a:t>
                      </a:r>
                      <a:r>
                        <a:rPr lang="en-GB" sz="2000" dirty="0" err="1">
                          <a:effectLst/>
                        </a:rPr>
                        <a:t>Thyroxine</a:t>
                      </a:r>
                      <a:endParaRPr lang="en-GB" sz="2000" dirty="0">
                        <a:effectLst/>
                        <a:latin typeface="Calibri"/>
                        <a:ea typeface="Calibri"/>
                        <a:cs typeface="Times New Roman"/>
                      </a:endParaRPr>
                    </a:p>
                  </a:txBody>
                  <a:tcPr marL="57877" marR="57877" marT="0" marB="0"/>
                </a:tc>
                <a:tc>
                  <a:txBody>
                    <a:bodyPr/>
                    <a:lstStyle/>
                    <a:p>
                      <a:pPr>
                        <a:lnSpc>
                          <a:spcPct val="115000"/>
                        </a:lnSpc>
                        <a:spcAft>
                          <a:spcPts val="0"/>
                        </a:spcAft>
                      </a:pPr>
                      <a:r>
                        <a:rPr lang="en-GB" sz="2000" dirty="0">
                          <a:effectLst/>
                          <a:latin typeface="+mn-lt"/>
                          <a:ea typeface="+mn-ea"/>
                          <a:cs typeface="+mn-cs"/>
                        </a:rPr>
                        <a:t>Not</a:t>
                      </a:r>
                      <a:r>
                        <a:rPr lang="en-GB" sz="2000" baseline="0" dirty="0">
                          <a:effectLst/>
                          <a:latin typeface="+mn-lt"/>
                          <a:ea typeface="+mn-ea"/>
                          <a:cs typeface="+mn-cs"/>
                        </a:rPr>
                        <a:t> on </a:t>
                      </a:r>
                      <a:r>
                        <a:rPr lang="en-GB" sz="2000" baseline="0" dirty="0" err="1">
                          <a:effectLst/>
                          <a:latin typeface="+mn-lt"/>
                          <a:ea typeface="+mn-ea"/>
                          <a:cs typeface="+mn-cs"/>
                        </a:rPr>
                        <a:t>Thyroxine</a:t>
                      </a:r>
                      <a:endParaRPr lang="en-GB" sz="2000" dirty="0">
                        <a:effectLst/>
                        <a:latin typeface="Calibri"/>
                        <a:ea typeface="Calibri"/>
                        <a:cs typeface="Times New Roman"/>
                      </a:endParaRPr>
                    </a:p>
                  </a:txBody>
                  <a:tcPr marL="57877" marR="57877" marT="0" marB="0"/>
                </a:tc>
                <a:extLst>
                  <a:ext uri="{0D108BD9-81ED-4DB2-BD59-A6C34878D82A}">
                    <a16:rowId xmlns:a16="http://schemas.microsoft.com/office/drawing/2014/main" val="10000"/>
                  </a:ext>
                </a:extLst>
              </a:tr>
              <a:tr h="266233">
                <a:tc>
                  <a:txBody>
                    <a:bodyPr/>
                    <a:lstStyle/>
                    <a:p>
                      <a:pPr>
                        <a:lnSpc>
                          <a:spcPct val="115000"/>
                        </a:lnSpc>
                        <a:spcAft>
                          <a:spcPts val="0"/>
                        </a:spcAft>
                      </a:pPr>
                      <a:r>
                        <a:rPr lang="en-GB" sz="2000">
                          <a:effectLst/>
                        </a:rPr>
                        <a:t>1</a:t>
                      </a:r>
                      <a:r>
                        <a:rPr lang="en-GB" sz="2000" baseline="30000">
                          <a:effectLst/>
                        </a:rPr>
                        <a:t>st</a:t>
                      </a:r>
                      <a:r>
                        <a:rPr lang="en-GB" sz="2000">
                          <a:effectLst/>
                        </a:rPr>
                        <a:t> sample positive</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18</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12</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dirty="0">
                          <a:effectLst/>
                        </a:rPr>
                        <a:t>6</a:t>
                      </a:r>
                      <a:endParaRPr lang="en-GB" sz="2000" dirty="0">
                        <a:effectLst/>
                        <a:latin typeface="Calibri"/>
                        <a:ea typeface="Calibri"/>
                        <a:cs typeface="Times New Roman"/>
                      </a:endParaRPr>
                    </a:p>
                  </a:txBody>
                  <a:tcPr marL="57877" marR="57877" marT="0" marB="0"/>
                </a:tc>
                <a:extLst>
                  <a:ext uri="{0D108BD9-81ED-4DB2-BD59-A6C34878D82A}">
                    <a16:rowId xmlns:a16="http://schemas.microsoft.com/office/drawing/2014/main" val="10001"/>
                  </a:ext>
                </a:extLst>
              </a:tr>
              <a:tr h="798699">
                <a:tc>
                  <a:txBody>
                    <a:bodyPr/>
                    <a:lstStyle/>
                    <a:p>
                      <a:pPr>
                        <a:lnSpc>
                          <a:spcPct val="115000"/>
                        </a:lnSpc>
                        <a:spcAft>
                          <a:spcPts val="0"/>
                        </a:spcAft>
                      </a:pPr>
                      <a:r>
                        <a:rPr lang="en-GB" sz="2000">
                          <a:effectLst/>
                        </a:rPr>
                        <a:t>1</a:t>
                      </a:r>
                      <a:r>
                        <a:rPr lang="en-GB" sz="2000" baseline="30000">
                          <a:effectLst/>
                        </a:rPr>
                        <a:t>st</a:t>
                      </a:r>
                      <a:r>
                        <a:rPr lang="en-GB" sz="2000">
                          <a:effectLst/>
                        </a:rPr>
                        <a:t> sample borderline, repeat positive</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4</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4</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0</a:t>
                      </a:r>
                      <a:endParaRPr lang="en-GB" sz="2000">
                        <a:effectLst/>
                        <a:latin typeface="Calibri"/>
                        <a:ea typeface="Calibri"/>
                        <a:cs typeface="Times New Roman"/>
                      </a:endParaRPr>
                    </a:p>
                  </a:txBody>
                  <a:tcPr marL="57877" marR="57877" marT="0" marB="0"/>
                </a:tc>
                <a:extLst>
                  <a:ext uri="{0D108BD9-81ED-4DB2-BD59-A6C34878D82A}">
                    <a16:rowId xmlns:a16="http://schemas.microsoft.com/office/drawing/2014/main" val="10002"/>
                  </a:ext>
                </a:extLst>
              </a:tr>
              <a:tr h="266233">
                <a:tc>
                  <a:txBody>
                    <a:bodyPr/>
                    <a:lstStyle/>
                    <a:p>
                      <a:pPr>
                        <a:lnSpc>
                          <a:spcPct val="115000"/>
                        </a:lnSpc>
                        <a:spcAft>
                          <a:spcPts val="0"/>
                        </a:spcAft>
                      </a:pPr>
                      <a:r>
                        <a:rPr lang="en-GB" sz="2000">
                          <a:effectLst/>
                        </a:rPr>
                        <a:t>Double borderline</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9</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dirty="0">
                          <a:effectLst/>
                        </a:rPr>
                        <a:t>7</a:t>
                      </a:r>
                      <a:endParaRPr lang="en-GB" sz="2000" dirty="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2</a:t>
                      </a:r>
                      <a:endParaRPr lang="en-GB" sz="2000">
                        <a:effectLst/>
                        <a:latin typeface="Calibri"/>
                        <a:ea typeface="Calibri"/>
                        <a:cs typeface="Times New Roman"/>
                      </a:endParaRPr>
                    </a:p>
                  </a:txBody>
                  <a:tcPr marL="57877" marR="57877" marT="0" marB="0"/>
                </a:tc>
                <a:extLst>
                  <a:ext uri="{0D108BD9-81ED-4DB2-BD59-A6C34878D82A}">
                    <a16:rowId xmlns:a16="http://schemas.microsoft.com/office/drawing/2014/main" val="10003"/>
                  </a:ext>
                </a:extLst>
              </a:tr>
              <a:tr h="532466">
                <a:tc>
                  <a:txBody>
                    <a:bodyPr/>
                    <a:lstStyle/>
                    <a:p>
                      <a:pPr>
                        <a:lnSpc>
                          <a:spcPct val="115000"/>
                        </a:lnSpc>
                        <a:spcAft>
                          <a:spcPts val="0"/>
                        </a:spcAft>
                      </a:pPr>
                      <a:r>
                        <a:rPr lang="en-GB" sz="2000" dirty="0">
                          <a:effectLst/>
                        </a:rPr>
                        <a:t>Preterm sample positive</a:t>
                      </a:r>
                      <a:endParaRPr lang="en-GB" sz="2000" dirty="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0</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n/a</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n/a</a:t>
                      </a:r>
                      <a:endParaRPr lang="en-GB" sz="2000">
                        <a:effectLst/>
                        <a:latin typeface="Calibri"/>
                        <a:ea typeface="Calibri"/>
                        <a:cs typeface="Times New Roman"/>
                      </a:endParaRPr>
                    </a:p>
                  </a:txBody>
                  <a:tcPr marL="57877" marR="57877" marT="0" marB="0"/>
                </a:tc>
                <a:extLst>
                  <a:ext uri="{0D108BD9-81ED-4DB2-BD59-A6C34878D82A}">
                    <a16:rowId xmlns:a16="http://schemas.microsoft.com/office/drawing/2014/main" val="10004"/>
                  </a:ext>
                </a:extLst>
              </a:tr>
              <a:tr h="798699">
                <a:tc>
                  <a:txBody>
                    <a:bodyPr/>
                    <a:lstStyle/>
                    <a:p>
                      <a:pPr>
                        <a:lnSpc>
                          <a:spcPct val="115000"/>
                        </a:lnSpc>
                        <a:spcAft>
                          <a:spcPts val="0"/>
                        </a:spcAft>
                      </a:pPr>
                      <a:r>
                        <a:rPr lang="en-GB" sz="2000">
                          <a:effectLst/>
                        </a:rPr>
                        <a:t>Preterm sample borderline, repeat positive</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0</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n/a</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n/a</a:t>
                      </a:r>
                      <a:endParaRPr lang="en-GB" sz="2000">
                        <a:effectLst/>
                        <a:latin typeface="Calibri"/>
                        <a:ea typeface="Calibri"/>
                        <a:cs typeface="Times New Roman"/>
                      </a:endParaRPr>
                    </a:p>
                  </a:txBody>
                  <a:tcPr marL="57877" marR="57877" marT="0" marB="0"/>
                </a:tc>
                <a:extLst>
                  <a:ext uri="{0D108BD9-81ED-4DB2-BD59-A6C34878D82A}">
                    <a16:rowId xmlns:a16="http://schemas.microsoft.com/office/drawing/2014/main" val="10005"/>
                  </a:ext>
                </a:extLst>
              </a:tr>
              <a:tr h="532466">
                <a:tc>
                  <a:txBody>
                    <a:bodyPr/>
                    <a:lstStyle/>
                    <a:p>
                      <a:pPr>
                        <a:lnSpc>
                          <a:spcPct val="115000"/>
                        </a:lnSpc>
                        <a:spcAft>
                          <a:spcPts val="0"/>
                        </a:spcAft>
                      </a:pPr>
                      <a:r>
                        <a:rPr lang="en-GB" sz="2000">
                          <a:effectLst/>
                        </a:rPr>
                        <a:t>Preterm sample double borderline</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2</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1</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1</a:t>
                      </a:r>
                      <a:endParaRPr lang="en-GB" sz="2000">
                        <a:effectLst/>
                        <a:latin typeface="Calibri"/>
                        <a:ea typeface="Calibri"/>
                        <a:cs typeface="Times New Roman"/>
                      </a:endParaRPr>
                    </a:p>
                  </a:txBody>
                  <a:tcPr marL="57877" marR="57877" marT="0" marB="0"/>
                </a:tc>
                <a:extLst>
                  <a:ext uri="{0D108BD9-81ED-4DB2-BD59-A6C34878D82A}">
                    <a16:rowId xmlns:a16="http://schemas.microsoft.com/office/drawing/2014/main" val="10006"/>
                  </a:ext>
                </a:extLst>
              </a:tr>
              <a:tr h="266233">
                <a:tc>
                  <a:txBody>
                    <a:bodyPr/>
                    <a:lstStyle/>
                    <a:p>
                      <a:pPr>
                        <a:lnSpc>
                          <a:spcPct val="115000"/>
                        </a:lnSpc>
                        <a:spcAft>
                          <a:spcPts val="0"/>
                        </a:spcAft>
                      </a:pPr>
                      <a:r>
                        <a:rPr lang="en-GB" sz="2000">
                          <a:effectLst/>
                        </a:rPr>
                        <a:t>Total</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33</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a:effectLst/>
                        </a:rPr>
                        <a:t>24</a:t>
                      </a:r>
                      <a:endParaRPr lang="en-GB" sz="2000">
                        <a:effectLst/>
                        <a:latin typeface="Calibri"/>
                        <a:ea typeface="Calibri"/>
                        <a:cs typeface="Times New Roman"/>
                      </a:endParaRPr>
                    </a:p>
                  </a:txBody>
                  <a:tcPr marL="57877" marR="57877" marT="0" marB="0"/>
                </a:tc>
                <a:tc>
                  <a:txBody>
                    <a:bodyPr/>
                    <a:lstStyle/>
                    <a:p>
                      <a:pPr>
                        <a:lnSpc>
                          <a:spcPct val="115000"/>
                        </a:lnSpc>
                        <a:spcAft>
                          <a:spcPts val="0"/>
                        </a:spcAft>
                      </a:pPr>
                      <a:r>
                        <a:rPr lang="en-GB" sz="2000" dirty="0">
                          <a:effectLst/>
                        </a:rPr>
                        <a:t>9</a:t>
                      </a:r>
                      <a:endParaRPr lang="en-GB" sz="2000" dirty="0">
                        <a:effectLst/>
                        <a:latin typeface="Calibri"/>
                        <a:ea typeface="Calibri"/>
                        <a:cs typeface="Times New Roman"/>
                      </a:endParaRPr>
                    </a:p>
                  </a:txBody>
                  <a:tcPr marL="57877" marR="57877"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19440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outcomes data (2021-22)</a:t>
            </a:r>
          </a:p>
        </p:txBody>
      </p:sp>
      <p:sp>
        <p:nvSpPr>
          <p:cNvPr id="3" name="Content Placeholder 2"/>
          <p:cNvSpPr>
            <a:spLocks noGrp="1"/>
          </p:cNvSpPr>
          <p:nvPr>
            <p:ph idx="1"/>
          </p:nvPr>
        </p:nvSpPr>
        <p:spPr/>
        <p:txBody>
          <a:bodyPr/>
          <a:lstStyle/>
          <a:p>
            <a:r>
              <a:rPr lang="en-GB" dirty="0"/>
              <a:t>30/33 referred babies were seen by a clinical team on the same or the following day. </a:t>
            </a:r>
          </a:p>
          <a:p>
            <a:r>
              <a:rPr lang="en-GB" dirty="0"/>
              <a:t>1 baby seen 3 days after referral </a:t>
            </a:r>
          </a:p>
          <a:p>
            <a:r>
              <a:rPr lang="en-GB" dirty="0"/>
              <a:t>2 babies seen 4 days after referral</a:t>
            </a:r>
          </a:p>
        </p:txBody>
      </p:sp>
    </p:spTree>
    <p:extLst>
      <p:ext uri="{BB962C8B-B14F-4D97-AF65-F5344CB8AC3E}">
        <p14:creationId xmlns:p14="http://schemas.microsoft.com/office/powerpoint/2010/main" val="4222306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Timeliness into care (2021-22)</a:t>
            </a:r>
          </a:p>
        </p:txBody>
      </p:sp>
      <p:sp>
        <p:nvSpPr>
          <p:cNvPr id="4" name="Content Placeholder 3"/>
          <p:cNvSpPr>
            <a:spLocks noGrp="1"/>
          </p:cNvSpPr>
          <p:nvPr>
            <p:ph idx="1"/>
          </p:nvPr>
        </p:nvSpPr>
        <p:spPr/>
        <p:txBody>
          <a:bodyPr>
            <a:normAutofit fontScale="92500" lnSpcReduction="10000"/>
          </a:bodyPr>
          <a:lstStyle/>
          <a:p>
            <a:pPr marL="514350" indent="-457200"/>
            <a:r>
              <a:rPr lang="en-GB" dirty="0"/>
              <a:t>1</a:t>
            </a:r>
            <a:r>
              <a:rPr lang="en-GB" baseline="30000" dirty="0"/>
              <a:t>st</a:t>
            </a:r>
            <a:r>
              <a:rPr lang="en-GB" dirty="0"/>
              <a:t> sample referrals should attend first clinical appointment by day 14 of life.</a:t>
            </a:r>
          </a:p>
          <a:p>
            <a:pPr marL="914400" lvl="1" indent="-457200"/>
            <a:r>
              <a:rPr lang="en-GB" dirty="0"/>
              <a:t>All except 1 baby achieved this standard (the delay for the 1 late baby was late initial sampling. The baby was seen on the same day as the referral)</a:t>
            </a:r>
          </a:p>
          <a:p>
            <a:pPr marL="514350" indent="-457200"/>
            <a:r>
              <a:rPr lang="en-GB" dirty="0"/>
              <a:t>2</a:t>
            </a:r>
            <a:r>
              <a:rPr lang="en-GB" baseline="30000" dirty="0"/>
              <a:t>nd</a:t>
            </a:r>
            <a:r>
              <a:rPr lang="en-GB" dirty="0"/>
              <a:t> sample referrals should attend first clinical appointment by day 21 of life.</a:t>
            </a:r>
          </a:p>
          <a:p>
            <a:pPr marL="914400" lvl="1" indent="-457200"/>
            <a:r>
              <a:rPr lang="en-GB" dirty="0"/>
              <a:t>10/13 attended the first clinical appointment by 21 days of age (delay was in all cases late sampling of either the first or repeat sample)</a:t>
            </a:r>
          </a:p>
        </p:txBody>
      </p:sp>
    </p:spTree>
    <p:extLst>
      <p:ext uri="{BB962C8B-B14F-4D97-AF65-F5344CB8AC3E}">
        <p14:creationId xmlns:p14="http://schemas.microsoft.com/office/powerpoint/2010/main" val="66741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5122" name="Picture 2" descr="C:\Users\smithsa651\AppData\Local\Microsoft\Windows\Temporary Internet Files\Content.IE5\CE9CJBNU\question-29350_1280[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07249" y="1600200"/>
            <a:ext cx="452950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40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8145-92CD-70E1-B8AF-50927E6936B5}"/>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9C6E06A-86EB-B2D8-4992-B4B2EF5433EE}"/>
              </a:ext>
            </a:extLst>
          </p:cNvPr>
          <p:cNvSpPr>
            <a:spLocks noGrp="1"/>
          </p:cNvSpPr>
          <p:nvPr>
            <p:ph idx="1"/>
          </p:nvPr>
        </p:nvSpPr>
        <p:spPr/>
        <p:txBody>
          <a:bodyPr/>
          <a:lstStyle/>
          <a:p>
            <a:r>
              <a:rPr lang="en-US" dirty="0"/>
              <a:t>Sample/lab timelines and processes</a:t>
            </a:r>
          </a:p>
          <a:p>
            <a:r>
              <a:rPr lang="en-US" dirty="0"/>
              <a:t>Referral pathway</a:t>
            </a:r>
          </a:p>
          <a:p>
            <a:r>
              <a:rPr lang="en-US" dirty="0"/>
              <a:t>Outcome data</a:t>
            </a:r>
          </a:p>
          <a:p>
            <a:r>
              <a:rPr lang="en-US" dirty="0"/>
              <a:t>KPI data for 2021/22</a:t>
            </a:r>
          </a:p>
          <a:p>
            <a:endParaRPr lang="en-US" dirty="0"/>
          </a:p>
        </p:txBody>
      </p:sp>
    </p:spTree>
    <p:extLst>
      <p:ext uri="{BB962C8B-B14F-4D97-AF65-F5344CB8AC3E}">
        <p14:creationId xmlns:p14="http://schemas.microsoft.com/office/powerpoint/2010/main" val="290648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Baby to lab: Sample timeline</a:t>
            </a:r>
          </a:p>
        </p:txBody>
      </p:sp>
      <p:sp>
        <p:nvSpPr>
          <p:cNvPr id="3" name="Content Placeholder 2"/>
          <p:cNvSpPr>
            <a:spLocks noGrp="1"/>
          </p:cNvSpPr>
          <p:nvPr>
            <p:ph idx="1"/>
          </p:nvPr>
        </p:nvSpPr>
        <p:spPr/>
        <p:txBody>
          <a:bodyPr>
            <a:normAutofit fontScale="92500" lnSpcReduction="10000"/>
          </a:bodyPr>
          <a:lstStyle/>
          <a:p>
            <a:r>
              <a:rPr lang="en-GB" dirty="0"/>
              <a:t>Sample taken on day 4-5 </a:t>
            </a:r>
          </a:p>
          <a:p>
            <a:r>
              <a:rPr lang="en-GB" dirty="0"/>
              <a:t>Up to 3 working days to reach the lab</a:t>
            </a:r>
          </a:p>
          <a:p>
            <a:r>
              <a:rPr lang="en-GB" dirty="0"/>
              <a:t>If the sample takes over 14 days to reach the lab we ask for it to be repeated. </a:t>
            </a:r>
          </a:p>
          <a:p>
            <a:r>
              <a:rPr lang="en-GB" dirty="0"/>
              <a:t>By the time the sample is received the baby could be between 4- 10 days old if all timeline targets are met.  </a:t>
            </a:r>
          </a:p>
          <a:p>
            <a:r>
              <a:rPr lang="en-GB" dirty="0"/>
              <a:t>We will process any sample received on a baby up to 1 year old. </a:t>
            </a:r>
          </a:p>
          <a:p>
            <a:endParaRPr lang="en-GB" dirty="0"/>
          </a:p>
        </p:txBody>
      </p:sp>
    </p:spTree>
    <p:extLst>
      <p:ext uri="{BB962C8B-B14F-4D97-AF65-F5344CB8AC3E}">
        <p14:creationId xmlns:p14="http://schemas.microsoft.com/office/powerpoint/2010/main" val="301702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Lab timelines </a:t>
            </a:r>
          </a:p>
        </p:txBody>
      </p:sp>
      <p:sp>
        <p:nvSpPr>
          <p:cNvPr id="3" name="Content Placeholder 2"/>
          <p:cNvSpPr>
            <a:spLocks noGrp="1"/>
          </p:cNvSpPr>
          <p:nvPr>
            <p:ph idx="1"/>
          </p:nvPr>
        </p:nvSpPr>
        <p:spPr/>
        <p:txBody>
          <a:bodyPr>
            <a:normAutofit/>
          </a:bodyPr>
          <a:lstStyle/>
          <a:p>
            <a:r>
              <a:rPr lang="en-GB" dirty="0"/>
              <a:t>Samples received are processed overnight</a:t>
            </a:r>
          </a:p>
          <a:p>
            <a:r>
              <a:rPr lang="en-GB" dirty="0"/>
              <a:t>Negative results are reported within 1 working day</a:t>
            </a:r>
          </a:p>
          <a:p>
            <a:r>
              <a:rPr lang="en-GB" dirty="0"/>
              <a:t>Raised levels retested in duplicate </a:t>
            </a:r>
          </a:p>
          <a:p>
            <a:r>
              <a:rPr lang="en-GB" dirty="0"/>
              <a:t>Raised results or borderline results are reported within 2 working days</a:t>
            </a:r>
          </a:p>
          <a:p>
            <a:r>
              <a:rPr lang="en-GB" dirty="0"/>
              <a:t>Lab turnaround time is 2 working days</a:t>
            </a:r>
          </a:p>
          <a:p>
            <a:r>
              <a:rPr lang="en-GB" dirty="0"/>
              <a:t>Should we refer on a Saturday? </a:t>
            </a:r>
          </a:p>
        </p:txBody>
      </p:sp>
    </p:spTree>
    <p:extLst>
      <p:ext uri="{BB962C8B-B14F-4D97-AF65-F5344CB8AC3E}">
        <p14:creationId xmlns:p14="http://schemas.microsoft.com/office/powerpoint/2010/main" val="66835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88640"/>
            <a:ext cx="5743575"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30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Preterm babies</a:t>
            </a:r>
          </a:p>
        </p:txBody>
      </p:sp>
      <p:sp>
        <p:nvSpPr>
          <p:cNvPr id="3" name="Content Placeholder 2"/>
          <p:cNvSpPr>
            <a:spLocks noGrp="1"/>
          </p:cNvSpPr>
          <p:nvPr>
            <p:ph idx="1"/>
          </p:nvPr>
        </p:nvSpPr>
        <p:spPr/>
        <p:txBody>
          <a:bodyPr>
            <a:normAutofit lnSpcReduction="10000"/>
          </a:bodyPr>
          <a:lstStyle/>
          <a:p>
            <a:r>
              <a:rPr lang="en-GB" dirty="0"/>
              <a:t>Babies born ≤ 32 weeks gestation require a repeat sample at day 28  of life or discharge home</a:t>
            </a:r>
          </a:p>
          <a:p>
            <a:r>
              <a:rPr lang="en-GB" dirty="0"/>
              <a:t>Day of birth = day 0 </a:t>
            </a:r>
          </a:p>
          <a:p>
            <a:r>
              <a:rPr lang="en-GB" dirty="0"/>
              <a:t>The 28 day repeat is treated like the first sample.</a:t>
            </a:r>
          </a:p>
          <a:p>
            <a:r>
              <a:rPr lang="en-GB" dirty="0"/>
              <a:t>If the routine newborn sample (day 4-5) is positive then the referral pathway is followed and a 28 day repeat is not needed</a:t>
            </a:r>
          </a:p>
          <a:p>
            <a:endParaRPr lang="en-GB" dirty="0"/>
          </a:p>
          <a:p>
            <a:endParaRPr lang="en-GB" dirty="0"/>
          </a:p>
        </p:txBody>
      </p:sp>
    </p:spTree>
    <p:extLst>
      <p:ext uri="{BB962C8B-B14F-4D97-AF65-F5344CB8AC3E}">
        <p14:creationId xmlns:p14="http://schemas.microsoft.com/office/powerpoint/2010/main" val="424800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Referral Pathways</a:t>
            </a:r>
          </a:p>
        </p:txBody>
      </p:sp>
      <p:sp>
        <p:nvSpPr>
          <p:cNvPr id="3" name="Content Placeholder 2"/>
          <p:cNvSpPr>
            <a:spLocks noGrp="1"/>
          </p:cNvSpPr>
          <p:nvPr>
            <p:ph idx="1"/>
          </p:nvPr>
        </p:nvSpPr>
        <p:spPr/>
        <p:txBody>
          <a:bodyPr>
            <a:normAutofit/>
          </a:bodyPr>
          <a:lstStyle/>
          <a:p>
            <a:r>
              <a:rPr lang="en-GB" dirty="0"/>
              <a:t>First sample positive (≥20mU/L)</a:t>
            </a:r>
          </a:p>
          <a:p>
            <a:r>
              <a:rPr lang="en-GB" dirty="0"/>
              <a:t>First sample borderline (≥8, &lt;20mU/L), repeat sample positive (≥20mU/L)</a:t>
            </a:r>
          </a:p>
          <a:p>
            <a:r>
              <a:rPr lang="en-GB" dirty="0"/>
              <a:t>First sample borderline (≥8, &lt;20mU/L), repeat sample borderline (≥8, &lt;20mU/L)</a:t>
            </a:r>
          </a:p>
          <a:p>
            <a:endParaRPr lang="en-GB" dirty="0"/>
          </a:p>
        </p:txBody>
      </p:sp>
    </p:spTree>
    <p:extLst>
      <p:ext uri="{BB962C8B-B14F-4D97-AF65-F5344CB8AC3E}">
        <p14:creationId xmlns:p14="http://schemas.microsoft.com/office/powerpoint/2010/main" val="148400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Referral Process</a:t>
            </a:r>
          </a:p>
        </p:txBody>
      </p:sp>
      <p:sp>
        <p:nvSpPr>
          <p:cNvPr id="3" name="Content Placeholder 2"/>
          <p:cNvSpPr>
            <a:spLocks noGrp="1"/>
          </p:cNvSpPr>
          <p:nvPr>
            <p:ph idx="1"/>
          </p:nvPr>
        </p:nvSpPr>
        <p:spPr/>
        <p:txBody>
          <a:bodyPr/>
          <a:lstStyle/>
          <a:p>
            <a:r>
              <a:rPr lang="en-GB" dirty="0"/>
              <a:t>2 designated Clinicians for each Health Board</a:t>
            </a:r>
          </a:p>
          <a:p>
            <a:r>
              <a:rPr lang="en-GB" dirty="0"/>
              <a:t>In some cases an alternative contact is used</a:t>
            </a:r>
          </a:p>
          <a:p>
            <a:r>
              <a:rPr lang="en-GB" dirty="0"/>
              <a:t>If designated Clinicians cannot be reached (e.g. public holidays) then the on call paediatrician will be called. </a:t>
            </a:r>
          </a:p>
        </p:txBody>
      </p:sp>
    </p:spTree>
    <p:extLst>
      <p:ext uri="{BB962C8B-B14F-4D97-AF65-F5344CB8AC3E}">
        <p14:creationId xmlns:p14="http://schemas.microsoft.com/office/powerpoint/2010/main" val="386872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Confirmation of baby seen</a:t>
            </a:r>
          </a:p>
        </p:txBody>
      </p:sp>
      <p:sp>
        <p:nvSpPr>
          <p:cNvPr id="3" name="Content Placeholder 2"/>
          <p:cNvSpPr>
            <a:spLocks noGrp="1"/>
          </p:cNvSpPr>
          <p:nvPr>
            <p:ph idx="1"/>
          </p:nvPr>
        </p:nvSpPr>
        <p:spPr/>
        <p:txBody>
          <a:bodyPr/>
          <a:lstStyle/>
          <a:p>
            <a:r>
              <a:rPr lang="en-GB" dirty="0"/>
              <a:t>If an alternative to the designated Clinician is called then the lab will talk to the designated Clinician at the next available opportunity (call or email) to ensure they are aware of the baby.</a:t>
            </a:r>
          </a:p>
          <a:p>
            <a:endParaRPr lang="en-GB" dirty="0"/>
          </a:p>
        </p:txBody>
      </p:sp>
    </p:spTree>
    <p:extLst>
      <p:ext uri="{BB962C8B-B14F-4D97-AF65-F5344CB8AC3E}">
        <p14:creationId xmlns:p14="http://schemas.microsoft.com/office/powerpoint/2010/main" val="4126685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830</Words>
  <Application>Microsoft Office PowerPoint</Application>
  <PresentationFormat>On-screen Show (4:3)</PresentationFormat>
  <Paragraphs>125</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Process of Screening: Lab to Clinician</vt:lpstr>
      <vt:lpstr>Overview</vt:lpstr>
      <vt:lpstr>Baby to lab: Sample timeline</vt:lpstr>
      <vt:lpstr>Lab timelines </vt:lpstr>
      <vt:lpstr>PowerPoint Presentation</vt:lpstr>
      <vt:lpstr>Preterm babies</vt:lpstr>
      <vt:lpstr>Referral Pathways</vt:lpstr>
      <vt:lpstr>Referral Process</vt:lpstr>
      <vt:lpstr>Confirmation of baby seen</vt:lpstr>
      <vt:lpstr>Paperwork</vt:lpstr>
      <vt:lpstr>Outcome data</vt:lpstr>
      <vt:lpstr>Outcome data </vt:lpstr>
      <vt:lpstr>Outcome data</vt:lpstr>
      <vt:lpstr>Proposed changes to outcome data</vt:lpstr>
      <vt:lpstr>KPI data (2021-22)</vt:lpstr>
      <vt:lpstr>Lab outcome data(2021-22) </vt:lpstr>
      <vt:lpstr>Clinical outcomes data (2021-22)</vt:lpstr>
      <vt:lpstr>Timeliness into care (2021-22)</vt:lpstr>
      <vt:lpstr>PowerPoint Presentation</vt:lpstr>
    </vt:vector>
  </TitlesOfParts>
  <Company>NHS GG&amp;C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Screening: lab to clinician</dc:title>
  <dc:creator>smithsa651</dc:creator>
  <cp:lastModifiedBy>Laura Craig</cp:lastModifiedBy>
  <cp:revision>33</cp:revision>
  <dcterms:created xsi:type="dcterms:W3CDTF">2022-12-29T09:37:00Z</dcterms:created>
  <dcterms:modified xsi:type="dcterms:W3CDTF">2023-04-27T15:34:57Z</dcterms:modified>
</cp:coreProperties>
</file>